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4"/>
  </p:notesMasterIdLst>
  <p:sldIdLst>
    <p:sldId id="298" r:id="rId3"/>
    <p:sldId id="364" r:id="rId4"/>
    <p:sldId id="305" r:id="rId5"/>
    <p:sldId id="418" r:id="rId6"/>
    <p:sldId id="318" r:id="rId7"/>
    <p:sldId id="420" r:id="rId8"/>
    <p:sldId id="419" r:id="rId9"/>
    <p:sldId id="401" r:id="rId10"/>
    <p:sldId id="380" r:id="rId11"/>
    <p:sldId id="379" r:id="rId12"/>
    <p:sldId id="372" r:id="rId13"/>
    <p:sldId id="389" r:id="rId14"/>
    <p:sldId id="426" r:id="rId15"/>
    <p:sldId id="382" r:id="rId16"/>
    <p:sldId id="428" r:id="rId17"/>
    <p:sldId id="392" r:id="rId18"/>
    <p:sldId id="393" r:id="rId19"/>
    <p:sldId id="395" r:id="rId20"/>
    <p:sldId id="381" r:id="rId21"/>
    <p:sldId id="424" r:id="rId22"/>
    <p:sldId id="370" r:id="rId23"/>
    <p:sldId id="385" r:id="rId24"/>
    <p:sldId id="388" r:id="rId25"/>
    <p:sldId id="386" r:id="rId26"/>
    <p:sldId id="397" r:id="rId27"/>
    <p:sldId id="377" r:id="rId28"/>
    <p:sldId id="423" r:id="rId29"/>
    <p:sldId id="384" r:id="rId30"/>
    <p:sldId id="387" r:id="rId31"/>
    <p:sldId id="425" r:id="rId32"/>
    <p:sldId id="427" r:id="rId33"/>
    <p:sldId id="366" r:id="rId34"/>
    <p:sldId id="368" r:id="rId35"/>
    <p:sldId id="421" r:id="rId36"/>
    <p:sldId id="413" r:id="rId37"/>
    <p:sldId id="422" r:id="rId38"/>
    <p:sldId id="402" r:id="rId39"/>
    <p:sldId id="320" r:id="rId40"/>
    <p:sldId id="317" r:id="rId41"/>
    <p:sldId id="326" r:id="rId42"/>
    <p:sldId id="327" r:id="rId43"/>
    <p:sldId id="325" r:id="rId44"/>
    <p:sldId id="365" r:id="rId45"/>
    <p:sldId id="328" r:id="rId46"/>
    <p:sldId id="347" r:id="rId47"/>
    <p:sldId id="346" r:id="rId48"/>
    <p:sldId id="349" r:id="rId49"/>
    <p:sldId id="350" r:id="rId50"/>
    <p:sldId id="348" r:id="rId51"/>
    <p:sldId id="345" r:id="rId52"/>
    <p:sldId id="351" r:id="rId53"/>
    <p:sldId id="352" r:id="rId54"/>
    <p:sldId id="353" r:id="rId55"/>
    <p:sldId id="354" r:id="rId56"/>
    <p:sldId id="355" r:id="rId57"/>
    <p:sldId id="357" r:id="rId58"/>
    <p:sldId id="358" r:id="rId59"/>
    <p:sldId id="359" r:id="rId60"/>
    <p:sldId id="361" r:id="rId61"/>
    <p:sldId id="362" r:id="rId62"/>
    <p:sldId id="363" r:id="rId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FFD85D"/>
    <a:srgbClr val="008080"/>
    <a:srgbClr val="002060"/>
    <a:srgbClr val="1A1E38"/>
    <a:srgbClr val="FDC26E"/>
    <a:srgbClr val="FFD85B"/>
    <a:srgbClr val="FDC20A"/>
    <a:srgbClr val="FFCC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 varScale="1">
        <p:scale>
          <a:sx n="80" d="100"/>
          <a:sy n="80" d="100"/>
        </p:scale>
        <p:origin x="1502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15E7F-A7AA-4263-8CDA-DF9F35452C6B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2F5C5-C79C-49CE-A860-1CB97F5251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29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F5C5-C79C-49CE-A860-1CB97F5251D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2863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F5C5-C79C-49CE-A860-1CB97F5251D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400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F5C5-C79C-49CE-A860-1CB97F5251D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76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F5C5-C79C-49CE-A860-1CB97F5251D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1396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F5C5-C79C-49CE-A860-1CB97F5251D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4062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F5C5-C79C-49CE-A860-1CB97F5251D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004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F5C5-C79C-49CE-A860-1CB97F5251DC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90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F5C5-C79C-49CE-A860-1CB97F5251DC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47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321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839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7826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/>
            <a:r>
              <a:rPr dirty="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/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691069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37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71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64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87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63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0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4845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6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93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45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55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/>
            <a:r>
              <a:rPr dirty="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/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369097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931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58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34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98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59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90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717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18D1D-AC7E-4F9E-B280-E302A5F143A0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B3AE-A9DC-4659-8C38-086A80A5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736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3E97F-60AA-462D-A42C-01A59CC796C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80200-E490-4067-BC54-26ACFA150C0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1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6" y="4731"/>
            <a:ext cx="9174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409" y="5178444"/>
            <a:ext cx="2664295" cy="10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znak_bialy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6632"/>
            <a:ext cx="1523889" cy="1523889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918648" cy="1514599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Lato Black"/>
                <a:cs typeface="Arial" panose="020B0604020202020204" pitchFamily="34" charset="0"/>
              </a:rPr>
              <a:t>Program rozwoju wolontariatu w bibliotekach m.st. Warszawy</a:t>
            </a:r>
            <a:endParaRPr lang="pl-PL" b="1" dirty="0">
              <a:solidFill>
                <a:schemeClr val="bg1"/>
              </a:solidFill>
              <a:latin typeface="Lato Black"/>
              <a:cs typeface="Arial" panose="020B0604020202020204" pitchFamily="34" charset="0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5292080" y="5211527"/>
            <a:ext cx="2010223" cy="11845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5494191" y="5257372"/>
            <a:ext cx="1317252" cy="1026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dirty="0" err="1">
                <a:solidFill>
                  <a:schemeClr val="bg1"/>
                </a:solidFill>
              </a:rPr>
              <a:t>civis</a:t>
            </a:r>
            <a:endParaRPr lang="pl-PL" sz="24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dirty="0">
                <a:solidFill>
                  <a:schemeClr val="bg1"/>
                </a:solidFill>
              </a:rPr>
              <a:t>polonus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9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7" b="11858"/>
          <a:stretch/>
        </p:blipFill>
        <p:spPr>
          <a:xfrm>
            <a:off x="0" y="12576"/>
            <a:ext cx="9144000" cy="388843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95536" y="4221088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0000"/>
                </a:solidFill>
                <a:latin typeface="Lato Black"/>
              </a:rPr>
              <a:t>Cieszymy się bardzo z liczby chętnej młodzieży, która zgłasza się do pracy </a:t>
            </a:r>
            <a:r>
              <a:rPr lang="pl-PL" sz="2000" dirty="0" err="1">
                <a:solidFill>
                  <a:srgbClr val="000000"/>
                </a:solidFill>
                <a:latin typeface="Lato Black"/>
              </a:rPr>
              <a:t>wolontariackiej</a:t>
            </a:r>
            <a:r>
              <a:rPr lang="pl-PL" sz="2000" dirty="0">
                <a:solidFill>
                  <a:srgbClr val="000000"/>
                </a:solidFill>
                <a:latin typeface="Lato Black"/>
              </a:rPr>
              <a:t> </a:t>
            </a:r>
            <a:r>
              <a:rPr lang="pl-PL" sz="2000" dirty="0" smtClean="0">
                <a:solidFill>
                  <a:srgbClr val="000000"/>
                </a:solidFill>
                <a:latin typeface="Lato Black"/>
              </a:rPr>
              <a:t>oraz </a:t>
            </a:r>
            <a:r>
              <a:rPr lang="pl-PL" sz="2000" dirty="0">
                <a:solidFill>
                  <a:srgbClr val="000000"/>
                </a:solidFill>
                <a:latin typeface="Lato Black"/>
              </a:rPr>
              <a:t>ich zaangażowania, w szczególności z osób, które są wolontariuszami od dwóch lat. </a:t>
            </a:r>
            <a:r>
              <a:rPr lang="pl-PL" sz="2000" dirty="0">
                <a:solidFill>
                  <a:srgbClr val="00CC99"/>
                </a:solidFill>
                <a:latin typeface="Lato Black"/>
              </a:rPr>
              <a:t>Mamy nadzieję, że jest to wynik zadomowienia się w naszej bibliotece. Istotne jest też, że wolontariusze wychodzą z własną inicjatywą, ewoluują i sami proponują nowe zadania, których się mogą podjąć </a:t>
            </a:r>
            <a:r>
              <a:rPr lang="pl-PL" sz="2000" dirty="0">
                <a:solidFill>
                  <a:srgbClr val="000000"/>
                </a:solidFill>
                <a:latin typeface="Lato Black"/>
              </a:rPr>
              <a:t>(korepetycje, zajęcia z angielskiego</a:t>
            </a:r>
            <a:r>
              <a:rPr lang="pl-PL" sz="2000" dirty="0">
                <a:solidFill>
                  <a:srgbClr val="00CC99"/>
                </a:solidFill>
                <a:latin typeface="Lato Black"/>
              </a:rPr>
              <a:t>). </a:t>
            </a:r>
            <a:r>
              <a:rPr lang="pl-PL" sz="2000" dirty="0" smtClean="0">
                <a:solidFill>
                  <a:srgbClr val="00CC99"/>
                </a:solidFill>
                <a:latin typeface="Lato Black"/>
              </a:rPr>
              <a:t>Zefiryna Moryc</a:t>
            </a:r>
            <a:endParaRPr lang="pl-PL" sz="2000" dirty="0">
              <a:solidFill>
                <a:srgbClr val="00CC99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3463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2"/>
            <a:ext cx="5232517" cy="686041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796136" y="260648"/>
            <a:ext cx="2664296" cy="5996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8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„Nasza </a:t>
            </a:r>
            <a:r>
              <a:rPr lang="pl-PL" sz="28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Wolontariuszka </a:t>
            </a:r>
            <a:r>
              <a:rPr lang="pl-PL" sz="28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Marta i nasz </a:t>
            </a:r>
            <a:r>
              <a:rPr lang="pl-PL" sz="28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Wolontariusz Dominik podczas Nocy Bibliotek 2019 </a:t>
            </a:r>
            <a:r>
              <a:rPr lang="pl-PL" sz="28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pomagają  </a:t>
            </a:r>
            <a:r>
              <a:rPr lang="pl-PL" sz="28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przy obsłudze quizu </a:t>
            </a:r>
            <a:r>
              <a:rPr lang="pl-PL" sz="28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literackiego” </a:t>
            </a:r>
            <a:r>
              <a:rPr lang="pl-PL" sz="28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Katarzyna </a:t>
            </a:r>
            <a:r>
              <a:rPr lang="pl-PL" sz="28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Matuszewska</a:t>
            </a:r>
            <a:endParaRPr lang="pl-PL" sz="2800" dirty="0">
              <a:solidFill>
                <a:srgbClr val="00CC99"/>
              </a:solidFill>
              <a:effectLst/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9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Obraz 4" descr="DSC0733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 b="15163"/>
          <a:stretch/>
        </p:blipFill>
        <p:spPr bwMode="auto">
          <a:xfrm rot="10800000" flipV="1">
            <a:off x="-143956" y="0"/>
            <a:ext cx="94319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 rot="10800000" flipV="1">
            <a:off x="683568" y="4116139"/>
            <a:ext cx="784887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pl-PL" alt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„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Dzięki temu że nasi wolontariusze dobrze czują się w naszej bibliotece  z dużym zaangażowaniem pomagają nam w przygotowywaniu  imprez kulturalnych.”</a:t>
            </a:r>
            <a:r>
              <a:rPr kumimoji="0" lang="pl-PL" altLang="pl-PL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pl-PL" altLang="pl-PL" sz="2400" b="0" i="0" u="none" strike="noStrike" cap="none" normalizeH="0" dirty="0" smtClean="0">
                <a:ln>
                  <a:noFill/>
                </a:ln>
                <a:solidFill>
                  <a:srgbClr val="00CC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Agnieszka Głowińska</a:t>
            </a:r>
            <a:endParaRPr kumimoji="0" lang="pl-PL" altLang="pl-PL" sz="2400" b="0" i="0" u="none" strike="noStrike" cap="none" normalizeH="0" baseline="0" dirty="0" smtClean="0">
              <a:ln>
                <a:noFill/>
              </a:ln>
              <a:solidFill>
                <a:srgbClr val="00CC99"/>
              </a:solidFill>
              <a:effectLst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 rot="10434847" flipV="1">
            <a:off x="10796432" y="3119973"/>
            <a:ext cx="1242824" cy="60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 rot="10434847" flipV="1">
            <a:off x="10751241" y="5516315"/>
            <a:ext cx="12428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6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2" b="5245"/>
          <a:stretch/>
        </p:blipFill>
        <p:spPr>
          <a:xfrm>
            <a:off x="0" y="0"/>
            <a:ext cx="9144000" cy="489654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95536" y="495369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„Wolontariat na start”</a:t>
            </a:r>
            <a:r>
              <a:rPr lang="pl-PL" sz="24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  - </a:t>
            </a:r>
            <a:r>
              <a:rPr lang="pl-PL" sz="24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 Celem </a:t>
            </a:r>
            <a:r>
              <a:rPr lang="pl-PL" sz="24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spotkania była integracja ponad 160 wolontariuszy z różnych organizacji, stowarzyszeń, szkolnych klubów </a:t>
            </a:r>
            <a:r>
              <a:rPr lang="pl-PL" sz="2400" dirty="0" err="1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wolontariackich</a:t>
            </a:r>
            <a:r>
              <a:rPr lang="pl-PL" sz="24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  działających na terenie dzielnicy Wawer</a:t>
            </a:r>
            <a:r>
              <a:rPr lang="pl-PL" sz="24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. </a:t>
            </a:r>
            <a:r>
              <a:rPr lang="pl-PL" sz="24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Marcin Świderski</a:t>
            </a:r>
            <a:endParaRPr lang="pl-PL" sz="2400" dirty="0">
              <a:solidFill>
                <a:srgbClr val="00CC99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96855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3" t="22499" r="2603" b="16696"/>
          <a:stretch/>
        </p:blipFill>
        <p:spPr>
          <a:xfrm>
            <a:off x="-289048" y="0"/>
            <a:ext cx="9433048" cy="4301839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-468560" y="4725144"/>
            <a:ext cx="902716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800" dirty="0" smtClean="0">
                <a:solidFill>
                  <a:srgbClr val="222222"/>
                </a:solidFill>
                <a:latin typeface="Lato Black"/>
                <a:ea typeface="Calibri" panose="020F0502020204030204" pitchFamily="34" charset="0"/>
                <a:cs typeface="Calibri" panose="020F0502020204030204" pitchFamily="34" charset="0"/>
              </a:rPr>
              <a:t>Wolontariuszki pomagają w organizacji zajęć,</a:t>
            </a:r>
          </a:p>
          <a:p>
            <a:pPr algn="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800" dirty="0" smtClean="0">
                <a:solidFill>
                  <a:srgbClr val="00CC99"/>
                </a:solidFill>
                <a:latin typeface="Lato Black"/>
                <a:ea typeface="Calibri" panose="020F0502020204030204" pitchFamily="34" charset="0"/>
                <a:cs typeface="Calibri" panose="020F0502020204030204" pitchFamily="34" charset="0"/>
              </a:rPr>
              <a:t>Kinga Ratyńska</a:t>
            </a:r>
            <a:endParaRPr lang="pl-PL" sz="2800" dirty="0">
              <a:solidFill>
                <a:srgbClr val="00CC99"/>
              </a:solidFill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55576" y="3284984"/>
            <a:ext cx="7128792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Sukcesem innej młodej wolontariuszki  jest zachęcenie grupy nastolatków do regularnych spotkań i dyskusji wokół książek dla młodzieży </a:t>
            </a:r>
            <a:r>
              <a:rPr lang="pl-PL" sz="24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      i </a:t>
            </a:r>
            <a:r>
              <a:rPr lang="pl-PL" sz="2400" dirty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utworzenie Młodzieżowego Dyskusyjnego Klubu Książki w SPOKOTECE</a:t>
            </a:r>
            <a:r>
              <a:rPr lang="pl-PL" sz="24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pl-PL" sz="24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Danuta Polańska</a:t>
            </a:r>
            <a:r>
              <a:rPr lang="pl-PL" sz="24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  </a:t>
            </a:r>
            <a:endParaRPr lang="pl-PL" sz="2400" dirty="0">
              <a:solidFill>
                <a:srgbClr val="00CC99"/>
              </a:solidFill>
              <a:effectLst/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Znalezione obrazy dla zapytania: spokoteka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7" b="15373"/>
          <a:stretch/>
        </p:blipFill>
        <p:spPr bwMode="auto">
          <a:xfrm>
            <a:off x="6449" y="0"/>
            <a:ext cx="917042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6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580112" y="476672"/>
            <a:ext cx="2862064" cy="5731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16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Jestem zadowolona, że przystąpiłam do programu „Wolontariat w Bibliotece – Ochotnicy warszawscy” Oprócz cennych znajomości zdobyłam ogromną wiedzę jak pomóc młodym i starszym osobom, którzy mają wiedzę, chęci i czas i chcą wykorzystać to pomagając innym. Wiem jak rozmawiać z potencjalnym wolontariuszem, jak go zachęcić, aby z nami został, </a:t>
            </a:r>
            <a:r>
              <a:rPr lang="pl-PL" sz="1600" b="1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umiem rozłożyć produktywnie pracę kilku wolontariuszy tak, aby każdy pomagał w innej dziedzinie</a:t>
            </a:r>
            <a:r>
              <a:rPr lang="pl-PL" sz="16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. </a:t>
            </a:r>
            <a:r>
              <a:rPr lang="pl-PL" sz="16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Żaneta Osiakowska</a:t>
            </a:r>
            <a:r>
              <a:rPr lang="pl-PL" sz="1600" dirty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  <a:endParaRPr lang="pl-PL" sz="1600" dirty="0">
              <a:solidFill>
                <a:srgbClr val="00CC99"/>
              </a:solidFill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7" y="0"/>
            <a:ext cx="51435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012160" y="1484784"/>
            <a:ext cx="2520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Lato Black"/>
              </a:rPr>
              <a:t>Miejsce otwarte  dla młodych wolontariuszy o różnych zdolnościach, umiejętnościach.</a:t>
            </a:r>
          </a:p>
          <a:p>
            <a:endParaRPr lang="pl-PL" sz="2400" dirty="0">
              <a:latin typeface="Lato Black"/>
            </a:endParaRPr>
          </a:p>
          <a:p>
            <a:r>
              <a:rPr lang="pl-PL" sz="2400" dirty="0" smtClean="0">
                <a:latin typeface="Lato Black"/>
              </a:rPr>
              <a:t>Dające szansę;)</a:t>
            </a:r>
          </a:p>
          <a:p>
            <a:r>
              <a:rPr lang="pl-PL" sz="2400" dirty="0" smtClean="0">
                <a:solidFill>
                  <a:srgbClr val="00CC99"/>
                </a:solidFill>
                <a:latin typeface="Lato Black"/>
              </a:rPr>
              <a:t>Żaneta Osiakowska</a:t>
            </a:r>
            <a:endParaRPr lang="pl-PL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9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-651" r="8955" b="651"/>
          <a:stretch/>
        </p:blipFill>
        <p:spPr>
          <a:xfrm>
            <a:off x="0" y="-17647"/>
            <a:ext cx="4464496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004048" y="830326"/>
            <a:ext cx="3600400" cy="516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kern="15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Zdecydowanie </a:t>
            </a:r>
            <a:r>
              <a:rPr lang="pl-PL" kern="15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dobrym pomysłem było zorganizowanie „Czytania na dywanie”. Nasza pierwsza  (pierwsza, która odpowiedziała na ogłoszenie) wolontariuszka czyta dzieciom. Z grantu kupiłyśmy dywan i pufy, które dzieciaki uwielbiają. Tematykę lektur staramy się dobierać do wieku dzieci, oraz do pory roku czy aktualnych wydarzeń. Na najbliższym „Czytaniu” będziemy czytać o zwierzętach w schronisku, o przywiązaniu i miłości czworonogów. </a:t>
            </a:r>
            <a:endParaRPr lang="pl-PL" kern="150" dirty="0" smtClean="0">
              <a:latin typeface="Lato Black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kern="150" dirty="0" smtClean="0">
                <a:solidFill>
                  <a:srgbClr val="00CC99"/>
                </a:solidFill>
                <a:latin typeface="Lato Black"/>
                <a:ea typeface="Calibri" panose="020F0502020204030204" pitchFamily="34" charset="0"/>
                <a:cs typeface="Courier New" panose="02070309020205020404" pitchFamily="49" charset="0"/>
              </a:rPr>
              <a:t>Magdalena Zakrzewska</a:t>
            </a:r>
            <a:endParaRPr lang="pl-PL" kern="150" dirty="0">
              <a:solidFill>
                <a:srgbClr val="00CC99"/>
              </a:solidFill>
              <a:latin typeface="Lato Black"/>
              <a:ea typeface="Calibri" panose="020F0502020204030204" pitchFamily="34" charset="0"/>
              <a:cs typeface="F"/>
            </a:endParaRPr>
          </a:p>
        </p:txBody>
      </p:sp>
    </p:spTree>
    <p:extLst>
      <p:ext uri="{BB962C8B-B14F-4D97-AF65-F5344CB8AC3E}">
        <p14:creationId xmlns:p14="http://schemas.microsoft.com/office/powerpoint/2010/main" val="36962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400" y="522600"/>
            <a:ext cx="3337200" cy="58128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08720"/>
            <a:ext cx="5133368" cy="58128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51520" y="4781441"/>
            <a:ext cx="842493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16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Podczas trwania programu udało nam się nawiązać współpracę z grupą sześciu wolontariuszy. Brali udział w akcjach: Lato w Bibliotece, Odjazdowy Bibliotekarz, </a:t>
            </a:r>
            <a:r>
              <a:rPr lang="pl-PL" sz="1600" dirty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pomagali w pracach wewnętrznych, przy organizacji wystaw, co tydzień wspierają nas na Wieczorze Bajek Czytanych</a:t>
            </a:r>
            <a:r>
              <a:rPr lang="pl-PL" sz="16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. Jedna z naszych wolontariuszek: Julia podjęła się prowadzenia lekcji z języka angielskiego dla dzieci i przez cały semestr tworzyła scenariusze oraz materiały na zajęcia. </a:t>
            </a:r>
            <a:r>
              <a:rPr lang="pl-PL" sz="16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Joanna </a:t>
            </a:r>
            <a:r>
              <a:rPr lang="pl-PL" sz="1600" dirty="0" err="1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Gaładyk</a:t>
            </a:r>
            <a:endParaRPr lang="pl-PL" sz="1600" dirty="0">
              <a:solidFill>
                <a:srgbClr val="00CC99"/>
              </a:solidFill>
              <a:effectLst/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b="7938"/>
          <a:stretch/>
        </p:blipFill>
        <p:spPr>
          <a:xfrm>
            <a:off x="0" y="0"/>
            <a:ext cx="91440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rostokąt 20"/>
          <p:cNvSpPr/>
          <p:nvPr/>
        </p:nvSpPr>
        <p:spPr>
          <a:xfrm rot="21433735">
            <a:off x="2562967" y="189465"/>
            <a:ext cx="4247059" cy="64483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endParaRPr lang="pl-PL" b="1" dirty="0">
              <a:solidFill>
                <a:srgbClr val="FDC20A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55776" y="207720"/>
            <a:ext cx="446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CC99"/>
                </a:solidFill>
                <a:latin typeface="Lato Black"/>
              </a:rPr>
              <a:t>JAK TO SIĘ ZACZĘŁO</a:t>
            </a:r>
            <a:r>
              <a:rPr lang="pl-PL" sz="2800" dirty="0">
                <a:solidFill>
                  <a:srgbClr val="00CC99"/>
                </a:solidFill>
                <a:latin typeface="Lato Black"/>
              </a:rPr>
              <a:t>?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114495" y="1303159"/>
            <a:ext cx="914400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CC99"/>
                </a:solidFill>
                <a:latin typeface="Lato Black"/>
              </a:rPr>
              <a:t>STYCZEŃ 2017 r. </a:t>
            </a:r>
          </a:p>
          <a:p>
            <a:pPr algn="ctr"/>
            <a:r>
              <a:rPr lang="pl-PL" dirty="0" smtClean="0">
                <a:latin typeface="Lato Black"/>
              </a:rPr>
              <a:t> Badanie wolontariatu w młodzieżowego w instytucjach i organizacjach.</a:t>
            </a:r>
          </a:p>
          <a:p>
            <a:pPr algn="ctr"/>
            <a:r>
              <a:rPr lang="pl-PL" dirty="0" smtClean="0">
                <a:latin typeface="Lato Black"/>
              </a:rPr>
              <a:t>Spotkanie w Bibliotece „</a:t>
            </a:r>
            <a:r>
              <a:rPr lang="pl-PL" b="1" dirty="0" smtClean="0">
                <a:latin typeface="Lato Black"/>
              </a:rPr>
              <a:t>Przy </a:t>
            </a:r>
            <a:r>
              <a:rPr lang="pl-PL" b="1" dirty="0" err="1" smtClean="0">
                <a:latin typeface="Lato Black"/>
              </a:rPr>
              <a:t>Baleya</a:t>
            </a:r>
            <a:r>
              <a:rPr lang="pl-PL" dirty="0" smtClean="0">
                <a:latin typeface="Lato Black"/>
              </a:rPr>
              <a:t>”  </a:t>
            </a:r>
          </a:p>
          <a:p>
            <a:pPr algn="ctr"/>
            <a:endParaRPr lang="pl-PL" dirty="0" smtClean="0">
              <a:latin typeface="Lato Black"/>
            </a:endParaRPr>
          </a:p>
          <a:p>
            <a:pPr algn="ctr"/>
            <a:endParaRPr lang="pl-PL" dirty="0">
              <a:latin typeface="Lato Black"/>
            </a:endParaRPr>
          </a:p>
          <a:p>
            <a:pPr algn="ctr"/>
            <a:r>
              <a:rPr lang="pl-PL" dirty="0" smtClean="0">
                <a:latin typeface="Lato Black"/>
              </a:rPr>
              <a:t>Plan realizacji programu dla bibliotek </a:t>
            </a:r>
          </a:p>
          <a:p>
            <a:pPr algn="ctr"/>
            <a:endParaRPr lang="pl-PL" dirty="0" smtClean="0">
              <a:latin typeface="Lato Black"/>
            </a:endParaRPr>
          </a:p>
          <a:p>
            <a:pPr algn="ctr"/>
            <a:endParaRPr lang="pl-PL" dirty="0">
              <a:latin typeface="Lato Black"/>
            </a:endParaRPr>
          </a:p>
          <a:p>
            <a:pPr algn="ctr"/>
            <a:r>
              <a:rPr lang="pl-PL" dirty="0" smtClean="0">
                <a:latin typeface="Lato Black"/>
              </a:rPr>
              <a:t>Konsultacje z pracownikami/dyrektorami bibliotek  </a:t>
            </a:r>
          </a:p>
          <a:p>
            <a:pPr algn="ctr"/>
            <a:endParaRPr lang="pl-PL" dirty="0" smtClean="0">
              <a:latin typeface="Lato Black"/>
            </a:endParaRPr>
          </a:p>
          <a:p>
            <a:pPr algn="ctr"/>
            <a:endParaRPr lang="pl-PL" b="1" dirty="0" smtClean="0">
              <a:latin typeface="Lato Black"/>
            </a:endParaRPr>
          </a:p>
          <a:p>
            <a:pPr algn="ctr"/>
            <a:r>
              <a:rPr lang="pl-PL" b="1" dirty="0" smtClean="0">
                <a:solidFill>
                  <a:srgbClr val="00CC99"/>
                </a:solidFill>
                <a:latin typeface="Lato Black"/>
              </a:rPr>
              <a:t>MAJ 2017 r</a:t>
            </a:r>
            <a:r>
              <a:rPr lang="pl-PL" b="1" dirty="0" smtClean="0">
                <a:latin typeface="Lato Black"/>
              </a:rPr>
              <a:t>. Program rozwoju wolontariatu w bibliotekach – PILOTAŻ</a:t>
            </a:r>
          </a:p>
          <a:p>
            <a:pPr algn="ctr"/>
            <a:r>
              <a:rPr lang="pl-PL" b="1" dirty="0" smtClean="0">
                <a:latin typeface="Lato Black"/>
              </a:rPr>
              <a:t> </a:t>
            </a:r>
          </a:p>
          <a:p>
            <a:pPr algn="ctr"/>
            <a:endParaRPr lang="pl-PL" b="1" dirty="0" smtClean="0">
              <a:latin typeface="Lato Black"/>
            </a:endParaRPr>
          </a:p>
          <a:p>
            <a:pPr algn="ctr"/>
            <a:r>
              <a:rPr lang="pl-PL" dirty="0" smtClean="0">
                <a:latin typeface="Lato Black"/>
              </a:rPr>
              <a:t>Wspólne podsumowanie z uczestnikami, zebranie wniosków i rekomendacji </a:t>
            </a:r>
          </a:p>
          <a:p>
            <a:pPr algn="ctr"/>
            <a:endParaRPr lang="pl-PL" b="1" dirty="0" smtClean="0">
              <a:solidFill>
                <a:srgbClr val="00CC99"/>
              </a:solidFill>
              <a:latin typeface="Lato Black"/>
            </a:endParaRPr>
          </a:p>
          <a:p>
            <a:pPr algn="ctr"/>
            <a:r>
              <a:rPr lang="pl-PL" sz="2400" b="1" dirty="0" smtClean="0">
                <a:solidFill>
                  <a:srgbClr val="00CC99"/>
                </a:solidFill>
                <a:latin typeface="Lato Black"/>
              </a:rPr>
              <a:t>2018 r. Program </a:t>
            </a:r>
            <a:r>
              <a:rPr lang="pl-PL" sz="2400" b="1" dirty="0">
                <a:solidFill>
                  <a:srgbClr val="00CC99"/>
                </a:solidFill>
                <a:latin typeface="Lato Black"/>
              </a:rPr>
              <a:t>rozwoju wolontariatu w bibliotekach</a:t>
            </a:r>
            <a:endParaRPr lang="pl-PL" sz="2400" b="1" dirty="0" smtClean="0">
              <a:solidFill>
                <a:srgbClr val="00CC99"/>
              </a:solidFill>
              <a:latin typeface="Lato Black"/>
            </a:endParaRPr>
          </a:p>
          <a:p>
            <a:pPr algn="ctr"/>
            <a:endParaRPr lang="pl-PL" dirty="0">
              <a:latin typeface="Lato Black"/>
            </a:endParaRPr>
          </a:p>
          <a:p>
            <a:pPr algn="ctr"/>
            <a:r>
              <a:rPr lang="pl-PL" dirty="0" smtClean="0">
                <a:latin typeface="Lato Black"/>
              </a:rPr>
              <a:t>  </a:t>
            </a:r>
            <a:endParaRPr lang="pl-PL" dirty="0">
              <a:latin typeface="Lato Black"/>
            </a:endParaRPr>
          </a:p>
        </p:txBody>
      </p:sp>
      <p:sp>
        <p:nvSpPr>
          <p:cNvPr id="96" name="Strzałka zakrzywiona w lewo 95"/>
          <p:cNvSpPr/>
          <p:nvPr/>
        </p:nvSpPr>
        <p:spPr>
          <a:xfrm>
            <a:off x="6675121" y="2044714"/>
            <a:ext cx="444130" cy="720080"/>
          </a:xfrm>
          <a:prstGeom prst="curvedLeftArrow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98" name="Strzałka zakrzywiona w prawo 97"/>
          <p:cNvSpPr/>
          <p:nvPr/>
        </p:nvSpPr>
        <p:spPr>
          <a:xfrm>
            <a:off x="2087666" y="2767767"/>
            <a:ext cx="432048" cy="775954"/>
          </a:xfrm>
          <a:prstGeom prst="curvedRightArrow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99" name="Strzałka zakrzywiona w prawo 98"/>
          <p:cNvSpPr/>
          <p:nvPr/>
        </p:nvSpPr>
        <p:spPr>
          <a:xfrm>
            <a:off x="323528" y="4538544"/>
            <a:ext cx="432048" cy="775954"/>
          </a:xfrm>
          <a:prstGeom prst="curvedRightArrow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00" name="Strzałka zakrzywiona w lewo 99"/>
          <p:cNvSpPr/>
          <p:nvPr/>
        </p:nvSpPr>
        <p:spPr>
          <a:xfrm>
            <a:off x="7119251" y="3601871"/>
            <a:ext cx="444130" cy="720080"/>
          </a:xfrm>
          <a:prstGeom prst="curvedLeftArrow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02" name="Strzałka w dół 101"/>
          <p:cNvSpPr/>
          <p:nvPr/>
        </p:nvSpPr>
        <p:spPr>
          <a:xfrm>
            <a:off x="4506476" y="5517232"/>
            <a:ext cx="360040" cy="216024"/>
          </a:xfrm>
          <a:prstGeom prst="downArrow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92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4297" b="10311"/>
          <a:stretch/>
        </p:blipFill>
        <p:spPr>
          <a:xfrm>
            <a:off x="0" y="-27746"/>
            <a:ext cx="6012160" cy="690402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516216" y="1700808"/>
            <a:ext cx="20162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Zajęcia komputerowe na Żoliborzu </a:t>
            </a:r>
          </a:p>
          <a:p>
            <a:r>
              <a:rPr lang="pl-PL" sz="2400" dirty="0">
                <a:solidFill>
                  <a:srgbClr val="00CC99"/>
                </a:solidFill>
              </a:rPr>
              <a:t>Kacper </a:t>
            </a:r>
            <a:r>
              <a:rPr lang="pl-PL" sz="2400" dirty="0" smtClean="0">
                <a:solidFill>
                  <a:srgbClr val="00CC99"/>
                </a:solidFill>
              </a:rPr>
              <a:t>Komorek,  </a:t>
            </a:r>
            <a:r>
              <a:rPr lang="pl-PL" sz="2400" dirty="0">
                <a:solidFill>
                  <a:srgbClr val="00CC99"/>
                </a:solidFill>
              </a:rPr>
              <a:t>Helena </a:t>
            </a:r>
            <a:r>
              <a:rPr lang="pl-PL" sz="2400" dirty="0" smtClean="0">
                <a:solidFill>
                  <a:srgbClr val="00CC99"/>
                </a:solidFill>
              </a:rPr>
              <a:t>Targońska</a:t>
            </a:r>
            <a:endParaRPr lang="pl-PL" sz="2400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888340" y="764704"/>
            <a:ext cx="3644100" cy="4663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dirty="0" smtClean="0"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„</a:t>
            </a:r>
            <a:r>
              <a:rPr lang="pl-PL" sz="20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Musi </a:t>
            </a: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tu również paść imię Witka, młodego człowieka (kl. VIII SZ.P.), który przychodząc do biblioteki miał już sprecyzowane co chciałyby robić i w miarę możliwości biblioteka mu to umożliwiła (</a:t>
            </a:r>
            <a:r>
              <a:rPr lang="pl-PL" sz="2000" dirty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kursy komputerowe dla seniorów</a:t>
            </a: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). Seniorzy nie mogą wyjść z podziwu jaki jest cierpliwy i otwarty w relacjach ze starszymi ludźmi</a:t>
            </a:r>
            <a:r>
              <a:rPr lang="pl-PL" sz="20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.” </a:t>
            </a:r>
            <a:r>
              <a:rPr lang="pl-PL" sz="20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Małgorzata Kalbarczyk</a:t>
            </a:r>
            <a:endParaRPr lang="pl-PL" sz="2000" dirty="0">
              <a:solidFill>
                <a:srgbClr val="00CC99"/>
              </a:solidFill>
              <a:effectLst/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9"/>
          <a:stretch/>
        </p:blipFill>
        <p:spPr>
          <a:xfrm>
            <a:off x="-744" y="0"/>
            <a:ext cx="4283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ni Targówka w BD12 i W6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3"/>
          <a:stretch/>
        </p:blipFill>
        <p:spPr bwMode="auto">
          <a:xfrm>
            <a:off x="-302958" y="1"/>
            <a:ext cx="10203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5588914"/>
            <a:ext cx="9119676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pl-PL" altLang="pl-PL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ato Black"/>
                <a:ea typeface="Calibri" panose="020F0502020204030204" pitchFamily="34" charset="0"/>
                <a:cs typeface="Times New Roman" panose="02020603050405020304" pitchFamily="18" charset="0"/>
              </a:rPr>
              <a:t>Wolontariuszka podczas Dni Targówka </a:t>
            </a:r>
            <a:endParaRPr kumimoji="0" lang="pl-PL" altLang="pl-PL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ato Black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2815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pl-PL" altLang="pl-P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pl-PL" altLang="pl-PL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pl-PL" altLang="pl-P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Wolontariuszka w „escape room” podczas Nocy Bibliotek /autor zdj Barbara Śliwicka/ </a:t>
            </a: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7208"/>
            <a:ext cx="5132636" cy="685079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724128" y="2636912"/>
            <a:ext cx="3096344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8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Wolontariuszki na festynie przed </a:t>
            </a:r>
            <a:r>
              <a:rPr lang="pl-PL" sz="28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biblioteką </a:t>
            </a:r>
            <a:r>
              <a:rPr lang="pl-PL" sz="28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Agnieszka </a:t>
            </a:r>
            <a:r>
              <a:rPr lang="pl-PL" sz="2800" dirty="0" err="1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Ryżko</a:t>
            </a:r>
            <a:endParaRPr lang="pl-PL" sz="2800" dirty="0">
              <a:solidFill>
                <a:srgbClr val="00CC99"/>
              </a:solidFill>
              <a:effectLst/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0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oglowacka\Desktop\61858765_2262491773865038_6737997092565811200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5"/>
          <a:stretch/>
        </p:blipFill>
        <p:spPr bwMode="auto">
          <a:xfrm>
            <a:off x="0" y="-1"/>
            <a:ext cx="9612560" cy="717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4602832" y="61516"/>
            <a:ext cx="4572000" cy="4633256"/>
          </a:xfrm>
          <a:prstGeom prst="rect">
            <a:avLst/>
          </a:prstGeom>
          <a:solidFill>
            <a:srgbClr val="FFD85D"/>
          </a:solidFill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Nasi wolontariusze to w większości młodzież. Jesteśmy bardzo zadowoleni ze współpracy z nimi, ponieważ pomimo młodego wieku i walki „o punkty” pokazali się z jak najlepszej strony. </a:t>
            </a:r>
            <a:r>
              <a:rPr lang="pl-PL" b="1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Sumiennie wykonywali powierzane im obowiązki, pomagali w zajęciach i na piknikach organizowanych przez </a:t>
            </a:r>
            <a:r>
              <a:rPr lang="pl-PL" b="1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Bibliotekę. </a:t>
            </a:r>
            <a:r>
              <a:rPr lang="pl-PL" b="1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Robili kartki świąteczne dla Dyskusyjnego Klubu Książki</a:t>
            </a:r>
            <a:r>
              <a:rPr lang="pl-PL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, brali udział w organizowanych przez nas warsztatach, wykorzystywali swoją kreatywność w pracy z młodym czytelnikiem</a:t>
            </a:r>
            <a:r>
              <a:rPr lang="pl-PL" dirty="0" smtClean="0"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</a:p>
          <a:p>
            <a:pPr algn="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400" dirty="0" smtClean="0">
                <a:solidFill>
                  <a:srgbClr val="00CC99"/>
                </a:solidFill>
                <a:effectLst/>
                <a:latin typeface="Lato Black"/>
                <a:ea typeface="Calibri" panose="020F0502020204030204" pitchFamily="34" charset="0"/>
                <a:cs typeface="Courier New" panose="02070309020205020404" pitchFamily="49" charset="0"/>
              </a:rPr>
              <a:t>Olga Głowacka</a:t>
            </a:r>
            <a:endParaRPr lang="pl-PL" sz="2400" dirty="0">
              <a:solidFill>
                <a:srgbClr val="00CC99"/>
              </a:solidFill>
              <a:effectLst/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t="18546" r="13256" b="15680"/>
          <a:stretch/>
        </p:blipFill>
        <p:spPr>
          <a:xfrm>
            <a:off x="-1" y="17164"/>
            <a:ext cx="9387507" cy="470797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290691" y="5373216"/>
            <a:ext cx="5843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Lato Black"/>
              </a:rPr>
              <a:t>Spotkania z ekspertami w Piwnicy pod Regałami, </a:t>
            </a:r>
            <a:endParaRPr lang="pl-PL" sz="2000" dirty="0" smtClean="0">
              <a:latin typeface="Lato Black"/>
            </a:endParaRPr>
          </a:p>
          <a:p>
            <a:pPr algn="r"/>
            <a:r>
              <a:rPr lang="pl-PL" sz="2000" dirty="0" smtClean="0">
                <a:solidFill>
                  <a:srgbClr val="00CC99"/>
                </a:solidFill>
                <a:latin typeface="Lato Black"/>
              </a:rPr>
              <a:t>K</a:t>
            </a:r>
            <a:r>
              <a:rPr lang="pl-PL" sz="2000" dirty="0" smtClean="0">
                <a:solidFill>
                  <a:srgbClr val="00CC99"/>
                </a:solidFill>
                <a:latin typeface="Lato Black"/>
              </a:rPr>
              <a:t>rystyna </a:t>
            </a:r>
            <a:r>
              <a:rPr lang="pl-PL" sz="2000" dirty="0" err="1">
                <a:solidFill>
                  <a:srgbClr val="00CC99"/>
                </a:solidFill>
                <a:latin typeface="Lato Black"/>
              </a:rPr>
              <a:t>Chwazik</a:t>
            </a:r>
            <a:r>
              <a:rPr lang="pl-PL" sz="2000" dirty="0">
                <a:solidFill>
                  <a:srgbClr val="00CC99"/>
                </a:solidFill>
                <a:latin typeface="Lato Black"/>
              </a:rPr>
              <a:t>, Maciej </a:t>
            </a:r>
            <a:r>
              <a:rPr lang="pl-PL" sz="2000" dirty="0" err="1">
                <a:solidFill>
                  <a:srgbClr val="00CC99"/>
                </a:solidFill>
                <a:latin typeface="Lato Black"/>
              </a:rPr>
              <a:t>Klimaczak</a:t>
            </a:r>
            <a:endParaRPr lang="pl-PL" sz="2000" dirty="0">
              <a:solidFill>
                <a:srgbClr val="00CC99"/>
              </a:solidFill>
              <a:latin typeface="Lato Black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811969" y="476672"/>
            <a:ext cx="5596404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solidFill>
                  <a:srgbClr val="008080"/>
                </a:solidFill>
                <a:latin typeface="Lato Black"/>
              </a:rPr>
              <a:t>Eksperci - wolontariusze</a:t>
            </a:r>
            <a:endParaRPr lang="pl-PL" sz="3600" b="1" dirty="0">
              <a:solidFill>
                <a:srgbClr val="008080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41012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4512" y="3933056"/>
            <a:ext cx="8532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„</a:t>
            </a:r>
            <a:r>
              <a:rPr lang="pl-PL" sz="20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Ważnym </a:t>
            </a: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osiągnięciem wolontariatu w </a:t>
            </a:r>
            <a:r>
              <a:rPr lang="pl-PL" sz="2000" dirty="0" err="1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Ursynotece</a:t>
            </a: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 jest animacja cyklu spotkań związanych z książką prowadzonych przez wolontariuszkę  (Certyfikowanego </a:t>
            </a:r>
            <a:r>
              <a:rPr lang="pl-PL" sz="2000" dirty="0" err="1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Coacha</a:t>
            </a: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 ICF ) dla czytelników biblioteki. „Strefa rozwoju z książką „ obejmuje różne tematy z zakresu rozwoju osobistego i relacji </a:t>
            </a:r>
            <a:r>
              <a:rPr lang="pl-PL" sz="20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międzyludzkich</a:t>
            </a: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, ma formę warsztatów i  cieszy się ogromnym zainteresowaniem. </a:t>
            </a:r>
            <a:r>
              <a:rPr lang="pl-PL" sz="20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Danuta Polańska</a:t>
            </a:r>
            <a:endParaRPr lang="pl-PL" sz="2000" dirty="0">
              <a:solidFill>
                <a:srgbClr val="00CC99"/>
              </a:solidFill>
              <a:latin typeface="Lato Black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67"/>
          <a:stretch/>
        </p:blipFill>
        <p:spPr>
          <a:xfrm>
            <a:off x="0" y="0"/>
            <a:ext cx="916146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521" b="5933"/>
          <a:stretch/>
        </p:blipFill>
        <p:spPr>
          <a:xfrm>
            <a:off x="22870" y="-99392"/>
            <a:ext cx="9121130" cy="446449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07504" y="4581128"/>
            <a:ext cx="8712968" cy="2109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1600" dirty="0">
                <a:latin typeface="Lato Black"/>
                <a:ea typeface="Calibri" panose="020F0502020204030204" pitchFamily="34" charset="0"/>
              </a:rPr>
              <a:t>Wolontariuszki Agnieszka i Ewa, studentki Wyższej Szkoły Menedżerskiej w </a:t>
            </a:r>
            <a:r>
              <a:rPr lang="pl-PL" sz="1600" dirty="0" smtClean="0">
                <a:latin typeface="Lato Black"/>
                <a:ea typeface="Calibri" panose="020F0502020204030204" pitchFamily="34" charset="0"/>
              </a:rPr>
              <a:t>Warszawie prowadziły </a:t>
            </a:r>
            <a:r>
              <a:rPr lang="pl-PL" sz="1600" dirty="0">
                <a:latin typeface="Lato Black"/>
                <a:ea typeface="Calibri" panose="020F0502020204030204" pitchFamily="34" charset="0"/>
              </a:rPr>
              <a:t>wykłady z psychologii w ramach wolontariatu. </a:t>
            </a:r>
            <a:r>
              <a:rPr lang="pl-PL" sz="1600" dirty="0" smtClean="0">
                <a:latin typeface="Lato Black"/>
                <a:ea typeface="Calibri" panose="020F0502020204030204" pitchFamily="34" charset="0"/>
              </a:rPr>
              <a:t>Same </a:t>
            </a:r>
            <a:r>
              <a:rPr lang="pl-PL" sz="1600" dirty="0">
                <a:latin typeface="Lato Black"/>
                <a:ea typeface="Calibri" panose="020F0502020204030204" pitchFamily="34" charset="0"/>
              </a:rPr>
              <a:t>zaproponowały tematy wykładów, pozyskują prelegentów do współpracy, promują wykłady w sieci. Są bardzo zaangażowane w budowanie własnego projektu. Wykłady cieszą się zainteresowaniem Użytkowników, a my możemy obserwować i współuczestniczyć w satysfakcji, jaka im towarzyszy</a:t>
            </a:r>
            <a:r>
              <a:rPr lang="pl-PL" sz="1600" dirty="0" smtClean="0">
                <a:latin typeface="Lato Black"/>
                <a:ea typeface="Calibri" panose="020F0502020204030204" pitchFamily="34" charset="0"/>
              </a:rPr>
              <a:t>.” </a:t>
            </a:r>
            <a:r>
              <a:rPr lang="pl-PL" sz="1600" dirty="0" smtClean="0">
                <a:solidFill>
                  <a:srgbClr val="00CC99"/>
                </a:solidFill>
                <a:latin typeface="Lato Black"/>
                <a:ea typeface="Calibri" panose="020F0502020204030204" pitchFamily="34" charset="0"/>
              </a:rPr>
              <a:t>Katarzyna Urbanowicz </a:t>
            </a:r>
            <a:endParaRPr lang="pl-PL" sz="1600" dirty="0">
              <a:solidFill>
                <a:srgbClr val="00CC99"/>
              </a:solidFill>
              <a:latin typeface="Lato Black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40"/>
            <a:ext cx="4427984" cy="704133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716016" y="404664"/>
            <a:ext cx="4104456" cy="6079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Największą satysfakcją jest dla mnie obserwowanie grupy, która zawiązała się wokół autorskich warsztatów naszej wolontariuszki. Widzę jak ta grupa się ze sobą zgrywa, jak uczestnicy zaczynają czuć się w naszej bibliotece swobodnie, jak sama prowadząca przekonuje się z każdym kolejnym spotkaniem, że to co robi jest wartościowe. </a:t>
            </a:r>
            <a:r>
              <a:rPr lang="pl-PL" sz="20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Grupa</a:t>
            </a: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, organizuje się teraz sama, określa swoje potrzeby, </a:t>
            </a:r>
            <a:r>
              <a:rPr lang="pl-PL" sz="2000" dirty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prowadząca złapała wiatr w żagle i tylko ukierunkowuje zadania, a moim zadaniem jest tylko nie </a:t>
            </a:r>
            <a:r>
              <a:rPr lang="pl-PL" sz="20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przeszkadzać.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0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Michał Witek</a:t>
            </a:r>
            <a:endParaRPr lang="pl-PL" sz="2000" dirty="0">
              <a:solidFill>
                <a:srgbClr val="008080"/>
              </a:solidFill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3212976"/>
            <a:ext cx="8208912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4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Bardzo inspirujące wydarzenie miało miejsce w </a:t>
            </a:r>
            <a:r>
              <a:rPr lang="pl-PL" sz="24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czerwcu, </a:t>
            </a:r>
            <a:r>
              <a:rPr lang="pl-PL" sz="24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gdy wolontariuszka z Japonii, która prowadziła warsztaty na temat kultury japońskiej (kaligrafia, alfabet, origami) </a:t>
            </a:r>
            <a:r>
              <a:rPr lang="pl-PL" sz="2400" dirty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poprosiła o certyfikat swojej pracy i powiedziała, że teraz, po powrocie do domu będzie mogła się nim pochwalić</a:t>
            </a:r>
            <a:r>
              <a:rPr lang="pl-PL" sz="24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, a przed wszystkim będzie kontynuowała swoją działalność </a:t>
            </a:r>
            <a:r>
              <a:rPr lang="pl-PL" sz="2400" dirty="0" err="1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wolontariacką</a:t>
            </a:r>
            <a:r>
              <a:rPr lang="pl-PL" sz="24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, bo sprawiła jej ona wielką radość</a:t>
            </a:r>
            <a:r>
              <a:rPr lang="pl-PL" sz="24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.” </a:t>
            </a:r>
            <a:r>
              <a:rPr lang="pl-PL" sz="24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Sylwia </a:t>
            </a:r>
            <a:r>
              <a:rPr lang="pl-PL" sz="2400" dirty="0" err="1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Alicka</a:t>
            </a:r>
            <a:endParaRPr lang="pl-PL" sz="2400" dirty="0">
              <a:solidFill>
                <a:srgbClr val="00CC99"/>
              </a:solidFill>
              <a:effectLst/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 descr="C:\Users\Olga\Pictures\2018-11\IMG_68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6"/>
          <a:stretch/>
        </p:blipFill>
        <p:spPr bwMode="auto">
          <a:xfrm>
            <a:off x="-4058" y="0"/>
            <a:ext cx="9328585" cy="2924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880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178" y="6283388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2" y="1556792"/>
            <a:ext cx="1176294" cy="1235377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3810301" y="2908610"/>
            <a:ext cx="2248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Lato Black"/>
              </a:rPr>
              <a:t>filii bibliotecznych </a:t>
            </a:r>
            <a:endParaRPr lang="pl-PL" dirty="0">
              <a:latin typeface="Lato Black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52" y="1532398"/>
            <a:ext cx="1176294" cy="1235377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46" y="1517451"/>
            <a:ext cx="1176294" cy="123537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002908" y="1218312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</a:rPr>
              <a:t>2017 rok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3915995" y="1208255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</a:rPr>
              <a:t>2018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</a:rPr>
              <a:t>rok</a:t>
            </a:r>
            <a:endParaRPr lang="pl-PL" dirty="0"/>
          </a:p>
        </p:txBody>
      </p:sp>
      <p:sp>
        <p:nvSpPr>
          <p:cNvPr id="18" name="Prostokąt 17"/>
          <p:cNvSpPr/>
          <p:nvPr/>
        </p:nvSpPr>
        <p:spPr>
          <a:xfrm>
            <a:off x="7352451" y="1197007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</a:rPr>
              <a:t>2019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</a:rPr>
              <a:t>rok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95536" y="2833772"/>
            <a:ext cx="652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CC99"/>
                </a:solidFill>
              </a:rPr>
              <a:t>14</a:t>
            </a:r>
            <a:endParaRPr lang="pl-PL" sz="2800" dirty="0">
              <a:solidFill>
                <a:srgbClr val="00CC99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3373778" y="2831666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rgbClr val="00CC99"/>
                </a:solidFill>
              </a:rPr>
              <a:t>24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6646846" y="281940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CC99"/>
                </a:solidFill>
              </a:rPr>
              <a:t>45</a:t>
            </a:r>
            <a:endParaRPr lang="pl-PL" sz="3200" dirty="0">
              <a:solidFill>
                <a:srgbClr val="00CC99"/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845736" y="2910548"/>
            <a:ext cx="2248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Lato Black"/>
              </a:rPr>
              <a:t>filii bibliotecznych </a:t>
            </a:r>
            <a:endParaRPr lang="pl-PL" dirty="0">
              <a:latin typeface="Lato Black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7171958" y="2927122"/>
            <a:ext cx="2248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Lato Black"/>
              </a:rPr>
              <a:t>filii bibliotecznych </a:t>
            </a:r>
            <a:endParaRPr lang="pl-PL" dirty="0">
              <a:latin typeface="Lato Black"/>
            </a:endParaRPr>
          </a:p>
        </p:txBody>
      </p:sp>
      <p:sp>
        <p:nvSpPr>
          <p:cNvPr id="36" name="Prostokąt 35"/>
          <p:cNvSpPr/>
          <p:nvPr/>
        </p:nvSpPr>
        <p:spPr>
          <a:xfrm>
            <a:off x="0" y="26506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002060"/>
                </a:solidFill>
                <a:latin typeface="Lato Black"/>
                <a:cs typeface="Arial" panose="020B0604020202020204" pitchFamily="34" charset="0"/>
              </a:rPr>
              <a:t>Program rozwoju wolontariatu w bibliotekach m.st. Warszawy</a:t>
            </a:r>
            <a:endParaRPr lang="pl-PL" sz="2000" b="1" dirty="0">
              <a:solidFill>
                <a:srgbClr val="002060"/>
              </a:solidFill>
              <a:latin typeface="Lato Black"/>
            </a:endParaRPr>
          </a:p>
        </p:txBody>
      </p:sp>
      <p:sp>
        <p:nvSpPr>
          <p:cNvPr id="38" name="Prostokąt 37"/>
          <p:cNvSpPr/>
          <p:nvPr/>
        </p:nvSpPr>
        <p:spPr>
          <a:xfrm>
            <a:off x="75039" y="3977912"/>
            <a:ext cx="903649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00CC99"/>
                </a:solidFill>
                <a:latin typeface="Lato Black"/>
              </a:rPr>
              <a:t>CEL: </a:t>
            </a:r>
            <a:r>
              <a:rPr lang="pl-PL" dirty="0" smtClean="0">
                <a:latin typeface="Lato Black"/>
              </a:rPr>
              <a:t>wdrożenie wolontariatu w bibliotekach</a:t>
            </a:r>
          </a:p>
          <a:p>
            <a:pPr>
              <a:lnSpc>
                <a:spcPct val="150000"/>
              </a:lnSpc>
            </a:pPr>
            <a:endParaRPr lang="pl-PL" dirty="0" smtClean="0">
              <a:latin typeface="Lato Black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Lato Black"/>
              </a:rPr>
              <a:t>Biblioteki realizują Strategię </a:t>
            </a:r>
            <a:r>
              <a:rPr lang="pl-PL" b="1" dirty="0" smtClean="0">
                <a:latin typeface="Lato Black"/>
              </a:rPr>
              <a:t>Warszawa2030</a:t>
            </a:r>
          </a:p>
          <a:p>
            <a:pPr>
              <a:lnSpc>
                <a:spcPct val="150000"/>
              </a:lnSpc>
            </a:pPr>
            <a:r>
              <a:rPr lang="pl-PL" dirty="0"/>
              <a:t>– </a:t>
            </a:r>
            <a:r>
              <a:rPr lang="pl-PL" dirty="0" smtClean="0"/>
              <a:t>wizja: </a:t>
            </a:r>
            <a:r>
              <a:rPr lang="pl-PL" i="1" dirty="0"/>
              <a:t>Aktywni </a:t>
            </a:r>
            <a:r>
              <a:rPr lang="pl-PL" i="1" dirty="0" smtClean="0"/>
              <a:t>mieszkańcy</a:t>
            </a:r>
          </a:p>
          <a:p>
            <a:pPr>
              <a:lnSpc>
                <a:spcPct val="150000"/>
              </a:lnSpc>
            </a:pPr>
            <a:r>
              <a:rPr lang="pl-PL" dirty="0"/>
              <a:t>- </a:t>
            </a:r>
            <a:r>
              <a:rPr lang="pl-PL" dirty="0" smtClean="0"/>
              <a:t>cel strategiczny</a:t>
            </a:r>
            <a:r>
              <a:rPr lang="pl-PL" i="1" dirty="0" smtClean="0"/>
              <a:t>: </a:t>
            </a:r>
            <a:r>
              <a:rPr lang="pl-PL" i="1" dirty="0"/>
              <a:t>Odpowiedzialna wspólnota</a:t>
            </a:r>
          </a:p>
          <a:p>
            <a:pPr>
              <a:lnSpc>
                <a:spcPct val="150000"/>
              </a:lnSpc>
            </a:pPr>
            <a:endParaRPr lang="pl-PL" i="1" dirty="0"/>
          </a:p>
          <a:p>
            <a:pPr>
              <a:lnSpc>
                <a:spcPct val="150000"/>
              </a:lnSpc>
            </a:pPr>
            <a:endParaRPr lang="pl-PL" b="1" dirty="0" smtClean="0">
              <a:latin typeface="Lato Black"/>
            </a:endParaRPr>
          </a:p>
          <a:p>
            <a:pPr>
              <a:lnSpc>
                <a:spcPct val="150000"/>
              </a:lnSpc>
            </a:pPr>
            <a:endParaRPr lang="pl-PL" dirty="0" smtClean="0">
              <a:latin typeface="Lato Black"/>
            </a:endParaRPr>
          </a:p>
          <a:p>
            <a:pPr>
              <a:lnSpc>
                <a:spcPct val="150000"/>
              </a:lnSpc>
            </a:pPr>
            <a:endParaRPr lang="pl-PL" dirty="0" smtClean="0">
              <a:latin typeface="Lato Black"/>
            </a:endParaRPr>
          </a:p>
          <a:p>
            <a:pPr>
              <a:lnSpc>
                <a:spcPct val="150000"/>
              </a:lnSpc>
            </a:pPr>
            <a:endParaRPr lang="pl-PL" dirty="0">
              <a:latin typeface="Lato Black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Lato Black"/>
              </a:rPr>
              <a:t> </a:t>
            </a:r>
            <a:endParaRPr lang="pl-PL" dirty="0"/>
          </a:p>
        </p:txBody>
      </p:sp>
      <p:sp>
        <p:nvSpPr>
          <p:cNvPr id="43" name="Strzałka w dół 42"/>
          <p:cNvSpPr/>
          <p:nvPr/>
        </p:nvSpPr>
        <p:spPr>
          <a:xfrm>
            <a:off x="215516" y="4472932"/>
            <a:ext cx="252028" cy="360040"/>
          </a:xfrm>
          <a:prstGeom prst="downArrow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19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1"/>
          <a:stretch/>
        </p:blipFill>
        <p:spPr>
          <a:xfrm>
            <a:off x="-10269" y="-36265"/>
            <a:ext cx="5014317" cy="689426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364088" y="1641152"/>
            <a:ext cx="3275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Warsztaty rękodzielnicze w ramach projektu „Biblioteka pełna </a:t>
            </a:r>
            <a:r>
              <a:rPr lang="pl-PL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pomysłów”</a:t>
            </a:r>
            <a:r>
              <a:rPr lang="pl-PL" sz="3200" dirty="0"/>
              <a:t> </a:t>
            </a:r>
            <a:endParaRPr lang="pl-PL" sz="3200" dirty="0" smtClean="0"/>
          </a:p>
          <a:p>
            <a:r>
              <a:rPr lang="pl-PL" sz="3200" dirty="0" smtClean="0">
                <a:solidFill>
                  <a:srgbClr val="00CC99"/>
                </a:solidFill>
              </a:rPr>
              <a:t>Kacper Komorek, Helena Targońska</a:t>
            </a:r>
            <a:endParaRPr lang="pl-PL" sz="3200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s://scontent-vie1-1.xx.fbcdn.net/v/t1.15752-9/76612153_2805428286144560_5441120954350567424_n.jpg?_nc_cat=109&amp;_nc_ohc=LX0RUeBlLw0AQn8UD6MI0BFRZFDEW_1AjY-lSZeVV-f4a0ljBHUcpiQHw&amp;_nc_ht=scontent-vie1-1.xx&amp;oh=3e1a6110f6ca15e05b838a1aef0bc14c&amp;oe=5E44E481"/>
          <p:cNvPicPr/>
          <p:nvPr/>
        </p:nvPicPr>
        <p:blipFill rotWithShape="1">
          <a:blip r:embed="rId2" cstate="print"/>
          <a:srcRect t="19499" b="20255"/>
          <a:stretch/>
        </p:blipFill>
        <p:spPr bwMode="auto">
          <a:xfrm>
            <a:off x="0" y="0"/>
            <a:ext cx="914055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827584" y="4797152"/>
            <a:ext cx="7272808" cy="134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400" b="1" dirty="0"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„Kurs komputerowy”</a:t>
            </a:r>
            <a:r>
              <a:rPr lang="pl-PL" sz="2400" dirty="0"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– cykliczne spotkania z udziałem seniorów, którzy chcą nauczyć się podstaw obsługi komputera</a:t>
            </a:r>
            <a:r>
              <a:rPr lang="pl-PL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 </a:t>
            </a:r>
            <a:r>
              <a:rPr lang="pl-PL" sz="2400" dirty="0" smtClean="0">
                <a:solidFill>
                  <a:srgbClr val="00CC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Marcin Świderski</a:t>
            </a:r>
            <a:endParaRPr lang="pl-PL" sz="2400" dirty="0">
              <a:solidFill>
                <a:srgbClr val="00CC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860032" y="719115"/>
            <a:ext cx="3860750" cy="5725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0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„Jestem </a:t>
            </a: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dumna z rozwiniętego w mojej Bibliotece wolontariatu językowego. Widzę, że działa i przynosi efekty. Ludzie przychodzą, pytają się, chcą więcej. </a:t>
            </a:r>
            <a:endParaRPr lang="pl-PL" sz="2000" dirty="0"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2000" dirty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Wolontariat z j. szwedzkiego rozpoczął tę działalność. Kręci się dalej, bo przychodzą nowi, chętni do nauki. </a:t>
            </a:r>
            <a:r>
              <a:rPr lang="pl-PL" sz="2000" dirty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Włoski i rosyjski na chwilę obecną nie doczekał się reaktywacji, ale po Nowym Roku może się uda. Działają korepetycje z języka angielskiego oraz języka niemieckiego</a:t>
            </a:r>
            <a:r>
              <a:rPr lang="pl-PL" sz="2000" dirty="0" smtClean="0"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.” </a:t>
            </a:r>
            <a:r>
              <a:rPr lang="pl-PL" sz="2000" dirty="0" smtClean="0">
                <a:solidFill>
                  <a:srgbClr val="00CC99"/>
                </a:solidFill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Monika Pacek</a:t>
            </a:r>
            <a:endParaRPr lang="pl-PL" sz="2000" dirty="0">
              <a:solidFill>
                <a:srgbClr val="00CC99"/>
              </a:solidFill>
              <a:latin typeface="Lato Blac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r="69687"/>
          <a:stretch/>
        </p:blipFill>
        <p:spPr>
          <a:xfrm>
            <a:off x="-16701" y="-8317"/>
            <a:ext cx="4211960" cy="71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4295045"/>
            <a:ext cx="820891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Działaniem z którego jesteśmy szczególnie dumni jest funkcjonowanie, od ponad dwóch lat Klubu Inicjatyw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Sąsiedzich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ato Black"/>
                <a:ea typeface="Times New Roman" panose="02020603050405020304" pitchFamily="18" charset="0"/>
                <a:cs typeface="Courier New" panose="02070309020205020404" pitchFamily="49" charset="0"/>
              </a:rPr>
              <a:t> – KIS(s). Spotkania odbywają się w naszej bibliotece co poniedziałek, w godzinach 16.00-18.00. Są animowane przez cztery seniorki (wolontariuszki). Klubowicze rozwijają swoje pasje, uczą się nowych rzeczy, wymieniają doświadczeniami. </a:t>
            </a:r>
            <a:endParaRPr kumimoji="0" lang="pl-PL" alt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ato Black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5724128" y="1052736"/>
            <a:ext cx="69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Baley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6" b="26180"/>
          <a:stretch/>
        </p:blipFill>
        <p:spPr>
          <a:xfrm>
            <a:off x="-132523" y="0"/>
            <a:ext cx="9276523" cy="40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pole tekstowe 23"/>
          <p:cNvSpPr txBox="1"/>
          <p:nvPr/>
        </p:nvSpPr>
        <p:spPr>
          <a:xfrm>
            <a:off x="683568" y="417386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CC99"/>
                </a:solidFill>
                <a:latin typeface="Lato Black"/>
              </a:rPr>
              <a:t>Przykładowe działania wykonywane przez wolontariuszy:</a:t>
            </a:r>
          </a:p>
          <a:p>
            <a:endParaRPr lang="pl-PL" b="1" dirty="0" smtClean="0">
              <a:solidFill>
                <a:srgbClr val="00CC99"/>
              </a:solidFill>
              <a:latin typeface="Lato Black"/>
            </a:endParaRP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organizacja zajęć edukacyjnych, plastycznych, warsztatów literackich,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prowadzenie klubu sąsiedzkiego,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organizacja konkursów np. recytatorskich,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dostarczanie książek do domów osób starszych i niepełnosprawnych,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prowadzenie warsztatów komputerowych dla seniorów,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pomoc przy opracowywaniu zbiorów (foliowaniu książek, porządkowaniu książek na półkach),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przygotowywanie wystaw i informacji o nowościach,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organizacja spotkań podróżniczych połączonych z promocją książek podróżniczych</a:t>
            </a:r>
            <a:r>
              <a:rPr lang="pl-PL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.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Porady prawnicze, eksperckie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Korepetycje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Pomoc w nowych technologiach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Prowadzenie dyskusyjnych klubów książki </a:t>
            </a:r>
            <a:endParaRPr lang="pl-PL" dirty="0">
              <a:solidFill>
                <a:srgbClr val="000000"/>
              </a:solidFill>
              <a:latin typeface="Lato Black"/>
              <a:ea typeface="Lucida Sans Unicode" pitchFamily="2"/>
              <a:cs typeface="Mangal" pitchFamily="2"/>
            </a:endParaRPr>
          </a:p>
          <a:p>
            <a:endParaRPr lang="pl-PL" sz="2000" b="1" dirty="0" smtClean="0">
              <a:solidFill>
                <a:srgbClr val="FFC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97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C000"/>
                </a:solidFill>
                <a:latin typeface="Lato Black"/>
              </a:rPr>
              <a:t>Efekt/ 2019</a:t>
            </a:r>
            <a:endParaRPr lang="pl-PL" b="1" dirty="0">
              <a:solidFill>
                <a:srgbClr val="FFC000"/>
              </a:solidFill>
              <a:latin typeface="Lato Black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7200" y="1340768"/>
            <a:ext cx="8275022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 smtClean="0">
                <a:solidFill>
                  <a:srgbClr val="FFC000"/>
                </a:solidFill>
                <a:latin typeface="Lato Black"/>
              </a:rPr>
              <a:t>640</a:t>
            </a:r>
            <a:r>
              <a:rPr lang="pl-PL" sz="4400" b="1" dirty="0" smtClean="0">
                <a:solidFill>
                  <a:srgbClr val="FFC000"/>
                </a:solidFill>
                <a:latin typeface="Lato Black"/>
              </a:rPr>
              <a:t> </a:t>
            </a:r>
            <a:r>
              <a:rPr lang="pl-PL" sz="4000" b="1" dirty="0" smtClean="0">
                <a:solidFill>
                  <a:srgbClr val="FFC000"/>
                </a:solidFill>
                <a:latin typeface="Lato Black"/>
              </a:rPr>
              <a:t>wolontariuszy</a:t>
            </a:r>
          </a:p>
          <a:p>
            <a:endParaRPr lang="pl-PL" sz="4400" b="1" dirty="0">
              <a:solidFill>
                <a:srgbClr val="FFC000"/>
              </a:solidFill>
              <a:latin typeface="Lato Black"/>
            </a:endParaRPr>
          </a:p>
          <a:p>
            <a:r>
              <a:rPr lang="pl-PL" sz="6000" b="1" dirty="0" smtClean="0">
                <a:solidFill>
                  <a:srgbClr val="FFC000"/>
                </a:solidFill>
                <a:latin typeface="Lato Black"/>
              </a:rPr>
              <a:t>17 288 </a:t>
            </a:r>
            <a:r>
              <a:rPr lang="pl-PL" sz="4000" b="1" dirty="0" smtClean="0">
                <a:solidFill>
                  <a:srgbClr val="FFC000"/>
                </a:solidFill>
                <a:latin typeface="Lato Black"/>
              </a:rPr>
              <a:t>godzin </a:t>
            </a:r>
            <a:r>
              <a:rPr lang="pl-PL" sz="4000" b="1" dirty="0" smtClean="0">
                <a:solidFill>
                  <a:srgbClr val="FFC000"/>
                </a:solidFill>
                <a:latin typeface="Lato Black"/>
              </a:rPr>
              <a:t>zaangażowania</a:t>
            </a:r>
          </a:p>
          <a:p>
            <a:endParaRPr lang="pl-PL" sz="4400" b="1" dirty="0">
              <a:solidFill>
                <a:srgbClr val="FFC000"/>
              </a:solidFill>
              <a:latin typeface="Lato Black"/>
            </a:endParaRPr>
          </a:p>
          <a:p>
            <a:r>
              <a:rPr lang="pl-PL" sz="6000" b="1" dirty="0" smtClean="0">
                <a:solidFill>
                  <a:srgbClr val="FFC000"/>
                </a:solidFill>
                <a:latin typeface="Lato Black"/>
              </a:rPr>
              <a:t>518 640 </a:t>
            </a:r>
            <a:r>
              <a:rPr lang="pl-PL" sz="4000" b="1" dirty="0" err="1" smtClean="0">
                <a:solidFill>
                  <a:srgbClr val="FFC000"/>
                </a:solidFill>
                <a:latin typeface="Lato Black"/>
              </a:rPr>
              <a:t>pln</a:t>
            </a:r>
            <a:r>
              <a:rPr lang="pl-PL" sz="4400" b="1" dirty="0" smtClean="0">
                <a:solidFill>
                  <a:srgbClr val="FFC000"/>
                </a:solidFill>
                <a:latin typeface="Lato Black"/>
              </a:rPr>
              <a:t> </a:t>
            </a:r>
            <a:endParaRPr lang="pl-PL" sz="4400" b="1" dirty="0">
              <a:solidFill>
                <a:srgbClr val="FFC000"/>
              </a:solidFill>
              <a:latin typeface="Lato Black"/>
            </a:endParaRPr>
          </a:p>
        </p:txBody>
      </p:sp>
      <p:pic>
        <p:nvPicPr>
          <p:cNvPr id="4" name="Obraz 3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rostokąt 5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pole tekstowe 23"/>
          <p:cNvSpPr txBox="1"/>
          <p:nvPr/>
        </p:nvSpPr>
        <p:spPr>
          <a:xfrm>
            <a:off x="539552" y="476672"/>
            <a:ext cx="83529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CC99"/>
                </a:solidFill>
                <a:latin typeface="Lato Black"/>
              </a:rPr>
              <a:t>Biblioteka dzięki Programowi Rozwoju Wolontariatu</a:t>
            </a:r>
          </a:p>
          <a:p>
            <a:endParaRPr lang="pl-PL" b="1" dirty="0" smtClean="0">
              <a:solidFill>
                <a:srgbClr val="00CC99"/>
              </a:solidFill>
              <a:latin typeface="Lato Black"/>
            </a:endParaRPr>
          </a:p>
          <a:p>
            <a:pPr lvl="0">
              <a:spcBef>
                <a:spcPts val="1200"/>
              </a:spcBef>
            </a:pP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INKLUZYWNA: młodzi/ starzy/ pełnosprawni i </a:t>
            </a: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nie/ bogaci i biedni</a:t>
            </a:r>
          </a:p>
          <a:p>
            <a:pPr lvl="0">
              <a:spcBef>
                <a:spcPts val="1200"/>
              </a:spcBef>
            </a:pPr>
            <a:r>
              <a:rPr lang="pl-PL" sz="2400" dirty="0" smtClean="0">
                <a:solidFill>
                  <a:srgbClr val="00CC99"/>
                </a:solidFill>
                <a:latin typeface="Lato Black"/>
                <a:ea typeface="Lucida Sans Unicode" pitchFamily="2"/>
                <a:cs typeface="Mangal" pitchFamily="2"/>
              </a:rPr>
              <a:t>ANGAŻUJE</a:t>
            </a: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 </a:t>
            </a: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i uczy zaangażowania</a:t>
            </a:r>
          </a:p>
          <a:p>
            <a:pPr lvl="0">
              <a:spcBef>
                <a:spcPts val="1200"/>
              </a:spcBef>
            </a:pP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ROZWJA </a:t>
            </a: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SWÓJ PROGRAM o pomysły wolontariuszy</a:t>
            </a:r>
          </a:p>
          <a:p>
            <a:pPr lvl="0">
              <a:spcBef>
                <a:spcPts val="1200"/>
              </a:spcBef>
            </a:pPr>
            <a:r>
              <a:rPr lang="pl-PL" sz="2400" dirty="0" smtClean="0">
                <a:solidFill>
                  <a:srgbClr val="00CC99"/>
                </a:solidFill>
                <a:latin typeface="Lato Black"/>
                <a:ea typeface="Lucida Sans Unicode" pitchFamily="2"/>
                <a:cs typeface="Mangal" pitchFamily="2"/>
              </a:rPr>
              <a:t>BARDZIEJ </a:t>
            </a:r>
            <a:r>
              <a:rPr lang="pl-PL" sz="2400" dirty="0" smtClean="0">
                <a:solidFill>
                  <a:srgbClr val="00CC99"/>
                </a:solidFill>
                <a:latin typeface="Lato Black"/>
                <a:ea typeface="Lucida Sans Unicode" pitchFamily="2"/>
                <a:cs typeface="Mangal" pitchFamily="2"/>
              </a:rPr>
              <a:t>WYDAJNA </a:t>
            </a: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w realizacji codziennych zadań</a:t>
            </a:r>
          </a:p>
          <a:p>
            <a:pPr lvl="0">
              <a:spcBef>
                <a:spcPts val="1200"/>
              </a:spcBef>
            </a:pP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POSZERZA </a:t>
            </a: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ZAKRES UŻYTKOWNIKÓW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000000"/>
              </a:solidFill>
              <a:latin typeface="Lato Black"/>
              <a:ea typeface="Lucida Sans Unicode" pitchFamily="2"/>
              <a:cs typeface="Mangal" pitchFamily="2"/>
            </a:endParaRPr>
          </a:p>
          <a:p>
            <a:pPr lvl="0">
              <a:spcBef>
                <a:spcPts val="601"/>
              </a:spcBef>
            </a:pPr>
            <a:r>
              <a:rPr lang="pl-PL" sz="2400" dirty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d</a:t>
            </a:r>
            <a:r>
              <a:rPr lang="pl-PL" sz="2400" dirty="0" smtClean="0">
                <a:solidFill>
                  <a:srgbClr val="000000"/>
                </a:solidFill>
                <a:latin typeface="Lato Black"/>
                <a:ea typeface="Lucida Sans Unicode" pitchFamily="2"/>
                <a:cs typeface="Mangal" pitchFamily="2"/>
              </a:rPr>
              <a:t>aje poczucie wspólnoty, sensu bycia potrzebnym.</a:t>
            </a:r>
          </a:p>
          <a:p>
            <a:pPr lvl="0" algn="r">
              <a:spcBef>
                <a:spcPts val="601"/>
              </a:spcBef>
            </a:pPr>
            <a:r>
              <a:rPr lang="pl-PL" sz="5400" dirty="0" smtClean="0">
                <a:solidFill>
                  <a:srgbClr val="00CC99"/>
                </a:solidFill>
                <a:latin typeface="Lato Black"/>
                <a:ea typeface="Lucida Sans Unicode" pitchFamily="2"/>
                <a:cs typeface="Mangal" pitchFamily="2"/>
              </a:rPr>
              <a:t>#</a:t>
            </a:r>
            <a:r>
              <a:rPr lang="pl-PL" sz="5400" dirty="0" smtClean="0">
                <a:solidFill>
                  <a:srgbClr val="00CC99"/>
                </a:solidFill>
                <a:latin typeface="Lato Black"/>
                <a:ea typeface="Lucida Sans Unicode" pitchFamily="2"/>
                <a:cs typeface="Mangal" pitchFamily="2"/>
              </a:rPr>
              <a:t>3Miejsce</a:t>
            </a:r>
          </a:p>
          <a:p>
            <a:pPr marL="342900" lvl="0" indent="-342900">
              <a:spcBef>
                <a:spcPts val="601"/>
              </a:spcBef>
              <a:buFont typeface="Arial" panose="020B0604020202020204" pitchFamily="34" charset="0"/>
              <a:buChar char="•"/>
            </a:pPr>
            <a:endParaRPr lang="pl-PL" dirty="0" smtClean="0">
              <a:solidFill>
                <a:srgbClr val="000000"/>
              </a:solidFill>
              <a:latin typeface="Lato Black"/>
              <a:ea typeface="Lucida Sans Unicode" pitchFamily="2"/>
              <a:cs typeface="Mangal" pitchFamily="2"/>
            </a:endParaRPr>
          </a:p>
          <a:p>
            <a:endParaRPr lang="pl-PL" sz="2000" b="1" dirty="0" smtClean="0">
              <a:solidFill>
                <a:srgbClr val="FFC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90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31840" y="836712"/>
            <a:ext cx="390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Czego potrzebują dla dalszego rozwoju?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95536" y="3613414"/>
            <a:ext cx="806489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  <a:latin typeface="Lato Black"/>
                <a:ea typeface="Times New Roman" panose="02020603050405020304" pitchFamily="18" charset="0"/>
                <a:cs typeface="Calibri" panose="020F0502020204030204" pitchFamily="34" charset="0"/>
              </a:rPr>
              <a:t>wsparcia finansowego (zbyt mały budżet biblioteki)</a:t>
            </a:r>
            <a:endParaRPr lang="pl-PL" sz="2000" dirty="0">
              <a:solidFill>
                <a:srgbClr val="000000"/>
              </a:solidFill>
              <a:latin typeface="Lato Black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rgbClr val="000000"/>
                </a:solidFill>
                <a:latin typeface="Lato Black"/>
                <a:ea typeface="Times New Roman" panose="02020603050405020304" pitchFamily="18" charset="0"/>
                <a:cs typeface="Calibri" panose="020F0502020204030204" pitchFamily="34" charset="0"/>
              </a:rPr>
              <a:t>wsparcia </a:t>
            </a:r>
            <a:r>
              <a:rPr lang="pl-PL" sz="2000" dirty="0">
                <a:solidFill>
                  <a:srgbClr val="000000"/>
                </a:solidFill>
                <a:latin typeface="Lato Black"/>
                <a:ea typeface="Times New Roman" panose="02020603050405020304" pitchFamily="18" charset="0"/>
                <a:cs typeface="Calibri" panose="020F0502020204030204" pitchFamily="34" charset="0"/>
              </a:rPr>
              <a:t>merytorycznego koordynatorów i wolontariuszy</a:t>
            </a:r>
            <a:endParaRPr lang="pl-PL" sz="2000" dirty="0">
              <a:solidFill>
                <a:srgbClr val="000000"/>
              </a:solidFill>
              <a:latin typeface="Lato Black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Lato Black"/>
                <a:ea typeface="Calibri" panose="020F0502020204030204" pitchFamily="34" charset="0"/>
              </a:rPr>
              <a:t>wymiany doświadczeń</a:t>
            </a:r>
          </a:p>
          <a:p>
            <a:endParaRPr lang="pl-PL" sz="2000" dirty="0" smtClean="0">
              <a:latin typeface="Lato Black"/>
            </a:endParaRPr>
          </a:p>
          <a:p>
            <a:r>
              <a:rPr lang="pl-PL" sz="2000" dirty="0" smtClean="0">
                <a:latin typeface="Lato Black"/>
              </a:rPr>
              <a:t>„Widzimy </a:t>
            </a:r>
            <a:r>
              <a:rPr lang="pl-PL" sz="2000" dirty="0">
                <a:latin typeface="Lato Black"/>
              </a:rPr>
              <a:t>potrzebę dalszego wsparcia w postaci szkoleń czy spotkań z trenerami</a:t>
            </a:r>
            <a:r>
              <a:rPr lang="pl-PL" sz="2000" dirty="0" smtClean="0">
                <a:latin typeface="Lato Black"/>
              </a:rPr>
              <a:t>. </a:t>
            </a:r>
            <a:r>
              <a:rPr lang="pl-PL" sz="2000" dirty="0" smtClean="0">
                <a:solidFill>
                  <a:srgbClr val="00CC99"/>
                </a:solidFill>
                <a:latin typeface="Lato Black"/>
              </a:rPr>
              <a:t>Zapału </a:t>
            </a:r>
            <a:r>
              <a:rPr lang="pl-PL" sz="2000" dirty="0">
                <a:solidFill>
                  <a:srgbClr val="00CC99"/>
                </a:solidFill>
                <a:latin typeface="Lato Black"/>
              </a:rPr>
              <a:t>do dalszej pracy i optymizmu oraz wiary w ideę wolontariatu ale tego nam nie brakuje</a:t>
            </a:r>
            <a:r>
              <a:rPr lang="pl-PL" sz="2000" dirty="0" smtClean="0">
                <a:solidFill>
                  <a:srgbClr val="00CC99"/>
                </a:solidFill>
                <a:latin typeface="Lato Black"/>
              </a:rPr>
              <a:t>.” </a:t>
            </a:r>
            <a:endParaRPr lang="pl-PL" sz="2000" dirty="0">
              <a:solidFill>
                <a:srgbClr val="00CC99"/>
              </a:solidFill>
              <a:latin typeface="Lato Black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249"/>
            <a:ext cx="9144000" cy="346458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533250" y="2676726"/>
            <a:ext cx="7612982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latin typeface="Lato Black"/>
              </a:rPr>
              <a:t>Czego potrzebujecie dla dalszego rozwoju?</a:t>
            </a:r>
            <a:endParaRPr lang="pl-PL" sz="2800" b="1" dirty="0">
              <a:latin typeface="Lato Black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7" name="Obraz 6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49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rostokąt zaokrąglony 7"/>
          <p:cNvSpPr/>
          <p:nvPr/>
        </p:nvSpPr>
        <p:spPr>
          <a:xfrm>
            <a:off x="5298081" y="6441417"/>
            <a:ext cx="642072" cy="320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31540" y="1953718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pl-PL" b="1" dirty="0" smtClean="0">
              <a:solidFill>
                <a:srgbClr val="00CC99"/>
              </a:solidFill>
            </a:endParaRPr>
          </a:p>
          <a:p>
            <a:r>
              <a:rPr lang="pl-PL" b="1" dirty="0">
                <a:latin typeface="Lato Black"/>
              </a:rPr>
              <a:t>Cel: </a:t>
            </a:r>
            <a:r>
              <a:rPr lang="pl-PL" dirty="0">
                <a:latin typeface="Lato Black"/>
              </a:rPr>
              <a:t> </a:t>
            </a:r>
            <a:endParaRPr lang="pl-PL" dirty="0" smtClean="0">
              <a:latin typeface="Lato Black"/>
            </a:endParaRPr>
          </a:p>
          <a:p>
            <a:r>
              <a:rPr lang="pl-PL" dirty="0" smtClean="0">
                <a:latin typeface="Lato Black"/>
              </a:rPr>
              <a:t>zainicjowanie </a:t>
            </a:r>
            <a:r>
              <a:rPr lang="pl-PL" dirty="0">
                <a:latin typeface="Lato Black"/>
              </a:rPr>
              <a:t>współpracy między instytucjami na rzecz rozwoju i promocji </a:t>
            </a:r>
            <a:endParaRPr lang="pl-PL" dirty="0" smtClean="0">
              <a:latin typeface="Lato Black"/>
            </a:endParaRPr>
          </a:p>
          <a:p>
            <a:r>
              <a:rPr lang="pl-PL" dirty="0" smtClean="0">
                <a:latin typeface="Lato Black"/>
              </a:rPr>
              <a:t>idei </a:t>
            </a:r>
            <a:r>
              <a:rPr lang="pl-PL" dirty="0">
                <a:latin typeface="Lato Black"/>
              </a:rPr>
              <a:t>wolontariatu w Warszawie</a:t>
            </a:r>
            <a:r>
              <a:rPr lang="pl-PL" dirty="0" smtClean="0">
                <a:latin typeface="Lato Black"/>
              </a:rPr>
              <a:t>.</a:t>
            </a:r>
          </a:p>
          <a:p>
            <a:endParaRPr lang="pl-PL" dirty="0">
              <a:latin typeface="Lato Black"/>
            </a:endParaRPr>
          </a:p>
          <a:p>
            <a:r>
              <a:rPr lang="pl-PL" b="1" dirty="0">
                <a:latin typeface="Lato Black"/>
              </a:rPr>
              <a:t>Założenia</a:t>
            </a:r>
            <a:r>
              <a:rPr lang="pl-PL" b="1" dirty="0" smtClean="0">
                <a:latin typeface="Lato Black"/>
              </a:rPr>
              <a:t>:</a:t>
            </a:r>
          </a:p>
          <a:p>
            <a:r>
              <a:rPr lang="pl-PL" dirty="0">
                <a:latin typeface="Lato Black"/>
              </a:rPr>
              <a:t>m</a:t>
            </a:r>
            <a:r>
              <a:rPr lang="pl-PL" dirty="0" smtClean="0">
                <a:latin typeface="Lato Black"/>
              </a:rPr>
              <a:t>inimum </a:t>
            </a:r>
            <a:r>
              <a:rPr lang="pl-PL" dirty="0">
                <a:latin typeface="Lato Black"/>
              </a:rPr>
              <a:t>dwie instytucje </a:t>
            </a:r>
            <a:r>
              <a:rPr lang="pl-PL" dirty="0" smtClean="0">
                <a:latin typeface="Lato Black"/>
              </a:rPr>
              <a:t>publiczne </a:t>
            </a:r>
            <a:r>
              <a:rPr lang="pl-PL" dirty="0">
                <a:latin typeface="Lato Black"/>
              </a:rPr>
              <a:t>(jedna biorąca udział w Programie rozwoju wolontariatu </a:t>
            </a:r>
            <a:r>
              <a:rPr lang="pl-PL" dirty="0" smtClean="0">
                <a:latin typeface="Lato Black"/>
              </a:rPr>
              <a:t>w bibliotekach/domach kultury).</a:t>
            </a:r>
            <a:endParaRPr lang="pl-PL" dirty="0">
              <a:latin typeface="Lato Black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pl-PL" b="1" dirty="0" smtClean="0">
                <a:solidFill>
                  <a:srgbClr val="FFC000"/>
                </a:solidFill>
                <a:latin typeface="Lato Black"/>
              </a:rPr>
              <a:t> </a:t>
            </a:r>
            <a:endParaRPr lang="pl-PL" b="1" dirty="0">
              <a:solidFill>
                <a:srgbClr val="FFC000"/>
              </a:solidFill>
              <a:latin typeface="Lato Black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780195" y="449821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CC99"/>
                </a:solidFill>
              </a:rPr>
              <a:t>REMBERTÓW</a:t>
            </a:r>
            <a:endParaRPr lang="pl-PL" b="1" dirty="0">
              <a:solidFill>
                <a:srgbClr val="00CC99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60766" y="4498211"/>
            <a:ext cx="108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CC99"/>
                </a:solidFill>
              </a:rPr>
              <a:t>WAWER</a:t>
            </a:r>
            <a:endParaRPr lang="pl-PL" b="1" dirty="0">
              <a:solidFill>
                <a:srgbClr val="00CC99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647009" y="44864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CC99"/>
                </a:solidFill>
              </a:rPr>
              <a:t>BEMOWO</a:t>
            </a:r>
            <a:endParaRPr lang="pl-PL" b="1" dirty="0">
              <a:solidFill>
                <a:srgbClr val="00CC99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97454" y="449821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CC99"/>
                </a:solidFill>
              </a:rPr>
              <a:t>MOKOTÓW</a:t>
            </a:r>
            <a:endParaRPr lang="pl-PL" b="1" dirty="0">
              <a:solidFill>
                <a:srgbClr val="00CC99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 rot="21396030">
            <a:off x="2383365" y="310178"/>
            <a:ext cx="3873213" cy="6154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194877" y="433257"/>
            <a:ext cx="425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pl-PL" b="1" dirty="0" smtClean="0">
                <a:solidFill>
                  <a:srgbClr val="FDC20A"/>
                </a:solidFill>
              </a:rPr>
              <a:t>PARTNERSTWA INSTYTUCJI </a:t>
            </a:r>
            <a:r>
              <a:rPr lang="pl-PL" b="1" dirty="0">
                <a:solidFill>
                  <a:srgbClr val="FDC20A"/>
                </a:solidFill>
              </a:rPr>
              <a:t>KULTURY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-3799" y="1309409"/>
            <a:ext cx="915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pl-PL" sz="2000" b="1" dirty="0">
                <a:solidFill>
                  <a:srgbClr val="00CC99"/>
                </a:solidFill>
                <a:latin typeface="Lato Black"/>
              </a:rPr>
              <a:t>Dofinansowanie działań rozwijających wolontariat </a:t>
            </a:r>
            <a:endParaRPr lang="pl-PL" sz="2000" b="1" dirty="0" smtClean="0">
              <a:solidFill>
                <a:srgbClr val="00CC99"/>
              </a:solidFill>
              <a:latin typeface="Lato Black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pl-PL" sz="2000" b="1" dirty="0" smtClean="0">
                <a:solidFill>
                  <a:srgbClr val="00CC99"/>
                </a:solidFill>
                <a:latin typeface="Lato Black"/>
              </a:rPr>
              <a:t>w </a:t>
            </a:r>
            <a:r>
              <a:rPr lang="pl-PL" sz="2000" b="1" dirty="0">
                <a:solidFill>
                  <a:srgbClr val="00CC99"/>
                </a:solidFill>
                <a:latin typeface="Lato Black"/>
              </a:rPr>
              <a:t>instytucjach kultury</a:t>
            </a:r>
          </a:p>
        </p:txBody>
      </p:sp>
    </p:spTree>
    <p:extLst>
      <p:ext uri="{BB962C8B-B14F-4D97-AF65-F5344CB8AC3E}">
        <p14:creationId xmlns:p14="http://schemas.microsoft.com/office/powerpoint/2010/main" val="2924822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74" y="-3096"/>
            <a:ext cx="4461026" cy="631241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032" y="3153112"/>
            <a:ext cx="5753976" cy="218931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2" y="1246033"/>
            <a:ext cx="4053094" cy="1418583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 rot="21445126">
            <a:off x="394738" y="289020"/>
            <a:ext cx="174717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FFCC00"/>
                </a:solidFill>
              </a:rPr>
              <a:t>MOKOTÓW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3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rostokąt 20"/>
          <p:cNvSpPr/>
          <p:nvPr/>
        </p:nvSpPr>
        <p:spPr>
          <a:xfrm>
            <a:off x="0" y="26506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002060"/>
                </a:solidFill>
                <a:latin typeface="Lato Black"/>
                <a:cs typeface="Arial" panose="020B0604020202020204" pitchFamily="34" charset="0"/>
              </a:rPr>
              <a:t>Program rozwoju wolontariatu w bibliotekach m.st. Warszawy</a:t>
            </a:r>
            <a:endParaRPr lang="pl-PL" sz="2000" b="1" dirty="0">
              <a:solidFill>
                <a:srgbClr val="002060"/>
              </a:solidFill>
              <a:latin typeface="Lato Black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1223" y="3412524"/>
            <a:ext cx="828092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0CC99"/>
                </a:solidFill>
                <a:latin typeface="Lato Black"/>
              </a:rPr>
              <a:t> </a:t>
            </a:r>
            <a:r>
              <a:rPr lang="pl-PL" b="1" dirty="0" smtClean="0">
                <a:solidFill>
                  <a:srgbClr val="00CC99"/>
                </a:solidFill>
                <a:latin typeface="Lato Black"/>
              </a:rPr>
              <a:t>      Formy wsparcia:</a:t>
            </a:r>
            <a:endParaRPr lang="pl-PL" dirty="0"/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 smtClean="0">
                <a:latin typeface="Lato Black"/>
              </a:rPr>
              <a:t>4 szkolenia </a:t>
            </a:r>
            <a:r>
              <a:rPr lang="pl-PL" dirty="0">
                <a:latin typeface="Lato Black"/>
              </a:rPr>
              <a:t>dla koordynatorów </a:t>
            </a:r>
            <a:r>
              <a:rPr lang="pl-PL" dirty="0" smtClean="0">
                <a:latin typeface="Lato Black"/>
              </a:rPr>
              <a:t>wolontariatu </a:t>
            </a:r>
            <a:endParaRPr lang="pl-PL" dirty="0">
              <a:latin typeface="Lato Black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 smtClean="0">
                <a:latin typeface="Lato Black"/>
              </a:rPr>
              <a:t>wizyty studyjne w instytucjach z rozwiniętym programem wolontariatu</a:t>
            </a:r>
            <a:endParaRPr lang="pl-PL" dirty="0">
              <a:latin typeface="Lato Black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>
                <a:latin typeface="Lato Black"/>
              </a:rPr>
              <a:t>spotkania </a:t>
            </a:r>
            <a:r>
              <a:rPr lang="pl-PL" dirty="0" smtClean="0">
                <a:latin typeface="Lato Black"/>
              </a:rPr>
              <a:t>w bibliotekach z pracownikami instytucji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 smtClean="0">
                <a:latin typeface="Lato Black"/>
              </a:rPr>
              <a:t>45 </a:t>
            </a:r>
            <a:r>
              <a:rPr lang="pl-PL" dirty="0">
                <a:latin typeface="Lato Black"/>
              </a:rPr>
              <a:t>grantów w wysokości 2000 zł na rozwój wolontariatu</a:t>
            </a:r>
          </a:p>
        </p:txBody>
      </p:sp>
      <p:sp>
        <p:nvSpPr>
          <p:cNvPr id="9" name="Prostokąt 8"/>
          <p:cNvSpPr/>
          <p:nvPr/>
        </p:nvSpPr>
        <p:spPr>
          <a:xfrm>
            <a:off x="489164" y="1052736"/>
            <a:ext cx="28586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CC99"/>
                </a:solidFill>
                <a:latin typeface="Lato Black"/>
              </a:rPr>
              <a:t>Struktura programu:</a:t>
            </a:r>
          </a:p>
          <a:p>
            <a:endParaRPr lang="pl-PL" dirty="0" smtClean="0">
              <a:latin typeface="Lato Blac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>
                <a:latin typeface="Lato Black"/>
              </a:rPr>
              <a:t>2 lata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 smtClean="0">
              <a:latin typeface="Lato Blac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>
                <a:latin typeface="Lato Black"/>
              </a:rPr>
              <a:t>I etap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 smtClean="0">
              <a:latin typeface="Lato Blac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>
                <a:latin typeface="Lato Black"/>
              </a:rPr>
              <a:t>II etap </a:t>
            </a:r>
          </a:p>
          <a:p>
            <a:endParaRPr lang="pl-PL" dirty="0">
              <a:latin typeface="Lato Black"/>
            </a:endParaRPr>
          </a:p>
          <a:p>
            <a:endParaRPr lang="pl-PL" dirty="0">
              <a:latin typeface="Lato Black"/>
            </a:endParaRPr>
          </a:p>
        </p:txBody>
      </p:sp>
      <p:cxnSp>
        <p:nvCxnSpPr>
          <p:cNvPr id="10" name="Łącznik prosty ze strzałką 9"/>
          <p:cNvCxnSpPr/>
          <p:nvPr/>
        </p:nvCxnSpPr>
        <p:spPr>
          <a:xfrm>
            <a:off x="1590822" y="1803423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2092481" y="1628800"/>
            <a:ext cx="1045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Lato Black"/>
              </a:rPr>
              <a:t>II etapy </a:t>
            </a:r>
            <a:endParaRPr lang="pl-PL" dirty="0">
              <a:latin typeface="Lato Black"/>
            </a:endParaRPr>
          </a:p>
        </p:txBody>
      </p:sp>
      <p:cxnSp>
        <p:nvCxnSpPr>
          <p:cNvPr id="12" name="Łącznik prosty ze strzałką 11"/>
          <p:cNvCxnSpPr/>
          <p:nvPr/>
        </p:nvCxnSpPr>
        <p:spPr>
          <a:xfrm>
            <a:off x="1590822" y="2370679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2068173" y="2173975"/>
            <a:ext cx="4227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Lato Black"/>
              </a:rPr>
              <a:t>określenie założeń wolontariatu</a:t>
            </a:r>
            <a:endParaRPr lang="pl-PL" dirty="0">
              <a:latin typeface="Lato Black"/>
            </a:endParaRPr>
          </a:p>
        </p:txBody>
      </p:sp>
      <p:cxnSp>
        <p:nvCxnSpPr>
          <p:cNvPr id="14" name="Łącznik prosty ze strzałką 13"/>
          <p:cNvCxnSpPr/>
          <p:nvPr/>
        </p:nvCxnSpPr>
        <p:spPr>
          <a:xfrm>
            <a:off x="1613587" y="2945730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2068174" y="2748937"/>
            <a:ext cx="4227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Lato Black"/>
              </a:rPr>
              <a:t>b</a:t>
            </a:r>
            <a:r>
              <a:rPr lang="pl-PL" dirty="0" smtClean="0">
                <a:latin typeface="Lato Black"/>
              </a:rPr>
              <a:t>ieżąca współpraca z wolontariuszami </a:t>
            </a:r>
            <a:endParaRPr lang="pl-PL" dirty="0">
              <a:latin typeface="Lato Black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98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pole tekstowe 11"/>
          <p:cNvSpPr txBox="1"/>
          <p:nvPr/>
        </p:nvSpPr>
        <p:spPr>
          <a:xfrm rot="21445126">
            <a:off x="394738" y="289020"/>
            <a:ext cx="174717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C00"/>
                </a:solidFill>
              </a:rPr>
              <a:t>BEMOWO</a:t>
            </a:r>
            <a:endParaRPr lang="pl-PL" sz="2400" b="1" dirty="0">
              <a:solidFill>
                <a:srgbClr val="FFCC0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18" y="610234"/>
            <a:ext cx="1550601" cy="1550601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59" y="277086"/>
            <a:ext cx="2941942" cy="2941942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413792" y="2456658"/>
            <a:ext cx="8604448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350" dirty="0"/>
          </a:p>
          <a:p>
            <a:endParaRPr lang="pl-PL" sz="1350" dirty="0"/>
          </a:p>
          <a:p>
            <a:endParaRPr lang="pl-PL" sz="135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/>
              <a:t>„</a:t>
            </a:r>
            <a:r>
              <a:rPr lang="pl-PL" b="1" dirty="0"/>
              <a:t>Wolontariat sąsiedzki</a:t>
            </a:r>
            <a:r>
              <a:rPr lang="pl-PL" dirty="0"/>
              <a:t>” - Spotkania dotyczące idei wolontariatu.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/>
              <a:t>„</a:t>
            </a:r>
            <a:r>
              <a:rPr lang="pl-PL" b="1" dirty="0"/>
              <a:t>Wolontariat – Twoja przestrzeń na rozwój</a:t>
            </a:r>
            <a:r>
              <a:rPr lang="pl-PL" dirty="0"/>
              <a:t>” – szkolenia dla wolontariuszy.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l-PL" dirty="0"/>
          </a:p>
          <a:p>
            <a:pPr marL="285750" indent="-285750" algn="just">
              <a:buSzPct val="50000"/>
              <a:buFont typeface="Wingdings" panose="05000000000000000000" pitchFamily="2" charset="2"/>
              <a:buChar char="§"/>
            </a:pPr>
            <a:r>
              <a:rPr lang="pl-PL" dirty="0"/>
              <a:t>Otwarcie Sezonu Sąsiedzkiego w </a:t>
            </a:r>
            <a:r>
              <a:rPr lang="pl-PL" b="1" dirty="0" err="1"/>
              <a:t>Spotykalni</a:t>
            </a:r>
            <a:r>
              <a:rPr lang="pl-PL" b="1" dirty="0"/>
              <a:t> – </a:t>
            </a:r>
            <a:r>
              <a:rPr lang="pl-PL" dirty="0"/>
              <a:t>Miejsca Aktywności Lokalnej, </a:t>
            </a:r>
          </a:p>
          <a:p>
            <a:pPr marL="285750" indent="-285750" algn="just">
              <a:buSzPct val="50000"/>
              <a:buFont typeface="Wingdings" panose="05000000000000000000" pitchFamily="2" charset="2"/>
              <a:buChar char="§"/>
            </a:pPr>
            <a:r>
              <a:rPr lang="pl-PL" dirty="0"/>
              <a:t>Wymiennik Sąsiedzki, </a:t>
            </a:r>
          </a:p>
          <a:p>
            <a:pPr marL="285750" indent="-285750" algn="just">
              <a:buSzPct val="50000"/>
              <a:buFont typeface="Wingdings" panose="05000000000000000000" pitchFamily="2" charset="2"/>
              <a:buChar char="§"/>
            </a:pPr>
            <a:r>
              <a:rPr lang="pl-PL" dirty="0"/>
              <a:t>Wernisaż wystawy malarstwa jednej z mieszkanek,</a:t>
            </a:r>
          </a:p>
          <a:p>
            <a:pPr marL="285750" indent="-285750" algn="just">
              <a:buSzPct val="50000"/>
              <a:buFont typeface="Wingdings" panose="05000000000000000000" pitchFamily="2" charset="2"/>
              <a:buChar char="§"/>
            </a:pPr>
            <a:r>
              <a:rPr lang="pl-PL" dirty="0"/>
              <a:t>Spotkania organizacyjne z wolontariuszami. </a:t>
            </a:r>
          </a:p>
          <a:p>
            <a:pPr marL="285750" indent="-285750">
              <a:buSzPct val="50000"/>
              <a:buFont typeface="Wingdings" panose="05000000000000000000" pitchFamily="2" charset="2"/>
              <a:buChar char="§"/>
            </a:pPr>
            <a:endParaRPr lang="pl-PL" sz="1350" dirty="0"/>
          </a:p>
          <a:p>
            <a:pPr marL="214313" indent="-214313">
              <a:buFont typeface="Wingdings" panose="05000000000000000000" pitchFamily="2" charset="2"/>
              <a:buChar char="q"/>
            </a:pPr>
            <a:endParaRPr lang="pl-PL" sz="135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58607"/>
            <a:ext cx="1202228" cy="1202228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968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ole tekstowe 10"/>
          <p:cNvSpPr txBox="1"/>
          <p:nvPr/>
        </p:nvSpPr>
        <p:spPr>
          <a:xfrm rot="21445126">
            <a:off x="355265" y="626419"/>
            <a:ext cx="174717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CC00"/>
                </a:solidFill>
              </a:rPr>
              <a:t>WAWER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7" y="3183384"/>
            <a:ext cx="1788075" cy="2045816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6" y="1700398"/>
            <a:ext cx="2962065" cy="1013829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-27384"/>
            <a:ext cx="4451887" cy="6317859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36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Prostokąt 11"/>
          <p:cNvSpPr/>
          <p:nvPr/>
        </p:nvSpPr>
        <p:spPr>
          <a:xfrm rot="21309586">
            <a:off x="283768" y="218931"/>
            <a:ext cx="2771524" cy="7245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86217" y="344134"/>
            <a:ext cx="276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pl-PL" sz="2400" b="1" dirty="0" smtClean="0">
                <a:solidFill>
                  <a:srgbClr val="FDC20A"/>
                </a:solidFill>
              </a:rPr>
              <a:t>PLANY NA ROK 2020</a:t>
            </a:r>
            <a:endParaRPr lang="pl-PL" sz="2400" b="1" dirty="0">
              <a:solidFill>
                <a:srgbClr val="FDC20A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89196" y="2362615"/>
            <a:ext cx="4392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1B38"/>
                </a:solidFill>
                <a:latin typeface="Lato Black"/>
              </a:rPr>
              <a:t>Grupa początkująca</a:t>
            </a:r>
          </a:p>
          <a:p>
            <a:pPr algn="ctr"/>
            <a:r>
              <a:rPr lang="pl-PL" b="1" dirty="0">
                <a:solidFill>
                  <a:srgbClr val="001B38"/>
                </a:solidFill>
                <a:latin typeface="Lato Black"/>
              </a:rPr>
              <a:t>II etap Programu </a:t>
            </a:r>
            <a:r>
              <a:rPr lang="pl-PL" b="1" dirty="0" smtClean="0">
                <a:solidFill>
                  <a:srgbClr val="001B38"/>
                </a:solidFill>
                <a:latin typeface="Lato Black"/>
              </a:rPr>
              <a:t>rozwoju</a:t>
            </a:r>
            <a:r>
              <a:rPr lang="pl-PL" b="1" dirty="0">
                <a:solidFill>
                  <a:srgbClr val="F5C116"/>
                </a:solidFill>
                <a:latin typeface="Lato Black"/>
              </a:rPr>
              <a:t> </a:t>
            </a:r>
            <a:r>
              <a:rPr lang="pl-PL" b="1" dirty="0" smtClean="0">
                <a:solidFill>
                  <a:srgbClr val="001B38"/>
                </a:solidFill>
                <a:latin typeface="Lato Black"/>
              </a:rPr>
              <a:t>wolontariatu w bibliotekach</a:t>
            </a:r>
            <a:endParaRPr lang="pl-PL" b="1" dirty="0">
              <a:solidFill>
                <a:srgbClr val="F5C116"/>
              </a:solidFill>
              <a:effectLst/>
              <a:latin typeface="Lato Black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037435" y="2360338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1B38"/>
                </a:solidFill>
                <a:latin typeface="Lato Black"/>
              </a:rPr>
              <a:t>Grupa zaawansowana</a:t>
            </a:r>
          </a:p>
          <a:p>
            <a:pPr algn="ctr"/>
            <a:r>
              <a:rPr lang="pl-PL" b="1" dirty="0">
                <a:solidFill>
                  <a:srgbClr val="001B38"/>
                </a:solidFill>
                <a:latin typeface="Lato Black"/>
              </a:rPr>
              <a:t>Partnerstwa na rzecz rozwoju wolontariatu</a:t>
            </a:r>
            <a:endParaRPr lang="pl-PL" b="1" dirty="0">
              <a:solidFill>
                <a:srgbClr val="001B38"/>
              </a:solidFill>
              <a:effectLst/>
              <a:latin typeface="Lato Black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87789" y="3321343"/>
            <a:ext cx="5039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CC99"/>
                </a:solidFill>
                <a:latin typeface="Lato Black"/>
              </a:rPr>
              <a:t>szkolenia grupowe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CC99"/>
                </a:solidFill>
                <a:latin typeface="Lato Black"/>
              </a:rPr>
              <a:t>spotkanie z zespołem </a:t>
            </a:r>
            <a:r>
              <a:rPr lang="pl-PL" b="1" dirty="0" smtClean="0">
                <a:solidFill>
                  <a:srgbClr val="00CC99"/>
                </a:solidFill>
                <a:latin typeface="Lato Black"/>
              </a:rPr>
              <a:t/>
            </a:r>
            <a:br>
              <a:rPr lang="pl-PL" b="1" dirty="0" smtClean="0">
                <a:solidFill>
                  <a:srgbClr val="00CC99"/>
                </a:solidFill>
                <a:latin typeface="Lato Black"/>
              </a:rPr>
            </a:br>
            <a:r>
              <a:rPr lang="pl-PL" b="1" dirty="0" smtClean="0">
                <a:solidFill>
                  <a:srgbClr val="00CC99"/>
                </a:solidFill>
                <a:latin typeface="Lato Black"/>
              </a:rPr>
              <a:t>pracowników</a:t>
            </a:r>
            <a:r>
              <a:rPr lang="pl-PL" b="1" dirty="0">
                <a:solidFill>
                  <a:srgbClr val="00CC99"/>
                </a:solidFill>
                <a:latin typeface="Lato Black"/>
              </a:rPr>
              <a:t> </a:t>
            </a:r>
            <a:r>
              <a:rPr lang="pl-PL" b="1" dirty="0" smtClean="0">
                <a:solidFill>
                  <a:srgbClr val="00CC99"/>
                </a:solidFill>
                <a:latin typeface="Lato Black"/>
              </a:rPr>
              <a:t>dofinansowanie</a:t>
            </a:r>
            <a:endParaRPr lang="pl-PL" b="1" dirty="0">
              <a:solidFill>
                <a:srgbClr val="00CC99"/>
              </a:solidFill>
              <a:latin typeface="Lato Black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746972" y="32836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CC99"/>
                </a:solidFill>
                <a:latin typeface="Lato Black"/>
              </a:rPr>
              <a:t>spotkania sieciujące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CC99"/>
                </a:solidFill>
                <a:latin typeface="Lato Black"/>
              </a:rPr>
              <a:t>dofinansowanie na realizacje wspólnych projektów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29" y="1339225"/>
            <a:ext cx="930871" cy="97762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99384"/>
            <a:ext cx="930871" cy="977627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990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74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8640"/>
            <a:ext cx="1523889" cy="1523889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-56480" y="2492896"/>
            <a:ext cx="9183630" cy="1514599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Lato Black"/>
                <a:cs typeface="Arial" panose="020B0604020202020204" pitchFamily="34" charset="0"/>
              </a:rPr>
              <a:t>Dziękujemy za Wasze zaangażowanie! </a:t>
            </a:r>
            <a:endParaRPr lang="pl-PL" b="1" dirty="0">
              <a:solidFill>
                <a:schemeClr val="bg1"/>
              </a:solidFill>
              <a:latin typeface="Lato Black"/>
              <a:cs typeface="Arial" panose="020B0604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95536" y="5515829"/>
            <a:ext cx="115212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 dirty="0" err="1">
                <a:solidFill>
                  <a:schemeClr val="bg1"/>
                </a:solidFill>
              </a:rPr>
              <a:t>civis</a:t>
            </a:r>
            <a:endParaRPr lang="pl-PL" sz="20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 dirty="0">
                <a:solidFill>
                  <a:schemeClr val="bg1"/>
                </a:solidFill>
              </a:rPr>
              <a:t>polonus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86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619672" y="2098233"/>
            <a:ext cx="769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</a:t>
            </a:r>
            <a:r>
              <a:rPr lang="pl-PL" sz="3600" dirty="0" smtClean="0">
                <a:latin typeface="Lato Black"/>
              </a:rPr>
              <a:t>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Bemowo</a:t>
            </a:r>
            <a:r>
              <a:rPr lang="pl-PL" sz="3600" b="1" dirty="0">
                <a:latin typeface="Lato Black"/>
              </a:rPr>
              <a:t> </a:t>
            </a:r>
            <a:r>
              <a:rPr lang="pl-PL" sz="3600" dirty="0">
                <a:latin typeface="Lato Black"/>
              </a:rPr>
              <a:t>m.st. </a:t>
            </a:r>
            <a:r>
              <a:rPr lang="pl-PL" sz="3600" dirty="0" smtClean="0">
                <a:latin typeface="Lato Black"/>
              </a:rPr>
              <a:t>Warszawy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59532" y="3984019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>
                <a:latin typeface="Lato Black"/>
              </a:rPr>
              <a:t>Punkt Biblioteczny </a:t>
            </a:r>
            <a:r>
              <a:rPr lang="pl-PL" b="1" dirty="0">
                <a:latin typeface="Lato Black"/>
              </a:rPr>
              <a:t>nr </a:t>
            </a:r>
            <a:r>
              <a:rPr lang="pl-PL" b="1" dirty="0" smtClean="0">
                <a:latin typeface="Lato Black"/>
              </a:rPr>
              <a:t>141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Lato Black"/>
              </a:rPr>
              <a:t>Czytelnia </a:t>
            </a:r>
            <a:r>
              <a:rPr lang="pl-PL" b="1" dirty="0">
                <a:latin typeface="Lato Black"/>
              </a:rPr>
              <a:t>nr </a:t>
            </a:r>
            <a:r>
              <a:rPr lang="pl-PL" b="1" dirty="0" smtClean="0">
                <a:latin typeface="Lato Black"/>
              </a:rPr>
              <a:t>XVII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Lato Black"/>
            </a:endParaRP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49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907704" y="2098233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Białołęka</a:t>
            </a:r>
            <a:r>
              <a:rPr lang="pl-PL" sz="3600" dirty="0">
                <a:latin typeface="Lato Black"/>
              </a:rPr>
              <a:t> m.st. Warszawy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63725" y="4093691"/>
            <a:ext cx="8592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b="1" dirty="0" smtClean="0">
                <a:latin typeface="Lato Black"/>
              </a:rPr>
              <a:t>Wypożyczalnia</a:t>
            </a:r>
            <a:r>
              <a:rPr lang="pl-PL" dirty="0" smtClean="0">
                <a:latin typeface="Lato Black"/>
              </a:rPr>
              <a:t> </a:t>
            </a:r>
            <a:r>
              <a:rPr lang="pl-PL" dirty="0">
                <a:latin typeface="Lato Black"/>
              </a:rPr>
              <a:t>dla Dorosłych i dzieci nr </a:t>
            </a:r>
            <a:r>
              <a:rPr lang="pl-PL" b="1" dirty="0" smtClean="0">
                <a:latin typeface="Lato Black"/>
              </a:rPr>
              <a:t>124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latin typeface="Lato Black"/>
              </a:rPr>
              <a:t>Multimedialna Biblioteka dla Dzieci i Młodzieży nr </a:t>
            </a:r>
            <a:r>
              <a:rPr lang="pl-PL" dirty="0" smtClean="0">
                <a:latin typeface="Lato Black"/>
              </a:rPr>
              <a:t>LVI „Nautilus”/ </a:t>
            </a:r>
          </a:p>
          <a:p>
            <a:r>
              <a:rPr lang="pl-PL" dirty="0" smtClean="0">
                <a:latin typeface="Lato Black"/>
              </a:rPr>
              <a:t>Wypożyczalnia </a:t>
            </a:r>
            <a:r>
              <a:rPr lang="pl-PL" b="1" dirty="0" smtClean="0">
                <a:latin typeface="Lato Black"/>
              </a:rPr>
              <a:t>nr 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Lato Black"/>
            </a:endParaRP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0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1916832"/>
            <a:ext cx="7152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im. Z. Łazarskiego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Mokotów</a:t>
            </a:r>
            <a:r>
              <a:rPr lang="pl-PL" sz="3600" b="1" dirty="0">
                <a:latin typeface="Lato Black"/>
              </a:rPr>
              <a:t> </a:t>
            </a:r>
            <a:r>
              <a:rPr lang="pl-PL" sz="3600" dirty="0">
                <a:latin typeface="Lato Black"/>
              </a:rPr>
              <a:t>m.st. Warszawy</a:t>
            </a:r>
          </a:p>
          <a:p>
            <a:pPr algn="ctr"/>
            <a:endParaRPr lang="pl-PL" sz="3600" dirty="0"/>
          </a:p>
        </p:txBody>
      </p:sp>
      <p:sp>
        <p:nvSpPr>
          <p:cNvPr id="3" name="Prostokąt 2"/>
          <p:cNvSpPr/>
          <p:nvPr/>
        </p:nvSpPr>
        <p:spPr>
          <a:xfrm>
            <a:off x="395536" y="4054182"/>
            <a:ext cx="5649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b="1" dirty="0">
                <a:latin typeface="Lato Black"/>
              </a:rPr>
              <a:t>Wypożyczalnia</a:t>
            </a:r>
            <a:r>
              <a:rPr lang="pl-PL" dirty="0">
                <a:latin typeface="Lato Black"/>
              </a:rPr>
              <a:t> dla Dorosłych i Młodzieży </a:t>
            </a:r>
            <a:r>
              <a:rPr lang="pl-PL" b="1" dirty="0">
                <a:latin typeface="Lato Black"/>
              </a:rPr>
              <a:t>nr </a:t>
            </a:r>
            <a:r>
              <a:rPr lang="pl-PL" b="1" dirty="0" smtClean="0">
                <a:latin typeface="Lato Black"/>
              </a:rPr>
              <a:t>125</a:t>
            </a:r>
            <a:r>
              <a:rPr lang="pl-PL" dirty="0">
                <a:latin typeface="Lato Black"/>
              </a:rPr>
              <a:t> </a:t>
            </a:r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04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611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966310" y="1631432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Ochota</a:t>
            </a:r>
            <a:r>
              <a:rPr lang="pl-PL" sz="3600" dirty="0">
                <a:latin typeface="Lato Black"/>
              </a:rPr>
              <a:t> m.st. Warszawy</a:t>
            </a:r>
          </a:p>
        </p:txBody>
      </p:sp>
      <p:sp>
        <p:nvSpPr>
          <p:cNvPr id="10" name="Prostokąt 9"/>
          <p:cNvSpPr/>
          <p:nvPr/>
        </p:nvSpPr>
        <p:spPr>
          <a:xfrm>
            <a:off x="251520" y="3553926"/>
            <a:ext cx="71319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Lato Black"/>
              </a:rPr>
              <a:t>1. Biblioteka </a:t>
            </a:r>
            <a:r>
              <a:rPr lang="pl-PL" b="1" dirty="0">
                <a:latin typeface="Lato Black"/>
              </a:rPr>
              <a:t>"Przy </a:t>
            </a:r>
            <a:r>
              <a:rPr lang="pl-PL" b="1" dirty="0" err="1">
                <a:latin typeface="Lato Black"/>
              </a:rPr>
              <a:t>Baleya</a:t>
            </a:r>
            <a:r>
              <a:rPr lang="pl-PL" b="1" dirty="0">
                <a:latin typeface="Lato Black"/>
              </a:rPr>
              <a:t>"</a:t>
            </a:r>
            <a:endParaRPr lang="pl-PL" b="1" dirty="0" smtClean="0">
              <a:latin typeface="Lato Black"/>
            </a:endParaRPr>
          </a:p>
          <a:p>
            <a:r>
              <a:rPr lang="pl-PL" dirty="0" smtClean="0">
                <a:latin typeface="Lato Black"/>
              </a:rPr>
              <a:t>2. Wypożyczalnia</a:t>
            </a:r>
            <a:r>
              <a:rPr lang="pl-PL" dirty="0">
                <a:latin typeface="Lato Black"/>
              </a:rPr>
              <a:t> </a:t>
            </a:r>
            <a:r>
              <a:rPr lang="pl-PL" b="1" dirty="0" smtClean="0">
                <a:latin typeface="Lato Black"/>
              </a:rPr>
              <a:t>Książek Naukowych</a:t>
            </a:r>
          </a:p>
          <a:p>
            <a:r>
              <a:rPr lang="pl-PL" dirty="0" smtClean="0">
                <a:latin typeface="Lato Black"/>
              </a:rPr>
              <a:t>3</a:t>
            </a:r>
            <a:r>
              <a:rPr lang="pl-PL" b="1" dirty="0" smtClean="0">
                <a:latin typeface="Lato Black"/>
              </a:rPr>
              <a:t>. Przystanek </a:t>
            </a:r>
            <a:r>
              <a:rPr lang="pl-PL" dirty="0" smtClean="0">
                <a:latin typeface="Lato Black"/>
              </a:rPr>
              <a:t>Książka</a:t>
            </a:r>
          </a:p>
          <a:p>
            <a:r>
              <a:rPr lang="pl-PL" dirty="0" smtClean="0">
                <a:latin typeface="Lato Black"/>
              </a:rPr>
              <a:t>4</a:t>
            </a:r>
            <a:r>
              <a:rPr lang="pl-PL" dirty="0">
                <a:latin typeface="Lato Black"/>
              </a:rPr>
              <a:t>. Biblioteka dla Dzieci i Młodzieży </a:t>
            </a:r>
            <a:r>
              <a:rPr lang="pl-PL" b="1" dirty="0">
                <a:latin typeface="Lato Black"/>
              </a:rPr>
              <a:t>nr </a:t>
            </a:r>
            <a:r>
              <a:rPr lang="pl-PL" b="1" dirty="0" smtClean="0">
                <a:latin typeface="Lato Black"/>
              </a:rPr>
              <a:t>68</a:t>
            </a:r>
          </a:p>
          <a:p>
            <a:r>
              <a:rPr lang="pl-PL" dirty="0" smtClean="0">
                <a:latin typeface="Lato Black"/>
              </a:rPr>
              <a:t>5</a:t>
            </a:r>
            <a:r>
              <a:rPr lang="pl-PL" dirty="0">
                <a:latin typeface="Lato Black"/>
              </a:rPr>
              <a:t>. Biblioteka </a:t>
            </a:r>
            <a:r>
              <a:rPr lang="pl-PL" b="1" dirty="0" smtClean="0">
                <a:latin typeface="Lato Black"/>
              </a:rPr>
              <a:t>Baśniowa</a:t>
            </a:r>
          </a:p>
          <a:p>
            <a:r>
              <a:rPr lang="pl-PL" dirty="0" smtClean="0">
                <a:latin typeface="Lato Black"/>
              </a:rPr>
              <a:t>6</a:t>
            </a:r>
            <a:r>
              <a:rPr lang="pl-PL" dirty="0">
                <a:latin typeface="Lato Black"/>
              </a:rPr>
              <a:t>. Biblioteka </a:t>
            </a:r>
            <a:r>
              <a:rPr lang="pl-PL" b="1" dirty="0" smtClean="0">
                <a:latin typeface="Lato Black"/>
              </a:rPr>
              <a:t>„Pod Skrzydłami”</a:t>
            </a:r>
          </a:p>
          <a:p>
            <a:r>
              <a:rPr lang="pl-PL" dirty="0" smtClean="0">
                <a:latin typeface="Lato Black"/>
              </a:rPr>
              <a:t>7</a:t>
            </a:r>
            <a:r>
              <a:rPr lang="pl-PL" dirty="0">
                <a:latin typeface="Lato Black"/>
              </a:rPr>
              <a:t>. Biblioteka dla Dzieci i Młodzieży </a:t>
            </a:r>
            <a:r>
              <a:rPr lang="pl-PL" b="1" dirty="0">
                <a:latin typeface="Lato Black"/>
              </a:rPr>
              <a:t>nr 5</a:t>
            </a:r>
            <a:endParaRPr lang="pl-PL" b="1" dirty="0" smtClean="0">
              <a:latin typeface="Lato Black"/>
            </a:endParaRPr>
          </a:p>
          <a:p>
            <a:endParaRPr lang="pl-PL" b="1" dirty="0" smtClean="0">
              <a:latin typeface="Lato Black"/>
            </a:endParaRPr>
          </a:p>
          <a:p>
            <a:r>
              <a:rPr lang="pl-PL" dirty="0">
                <a:latin typeface="Lato Black"/>
              </a:rPr>
              <a:t> </a:t>
            </a:r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34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835696" y="1821235"/>
            <a:ext cx="7152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im. Księdza J. Twardowskiego w Dzielnicy </a:t>
            </a:r>
            <a:endParaRPr lang="pl-PL" sz="3600" dirty="0" smtClean="0">
              <a:latin typeface="Lato Black"/>
            </a:endParaRPr>
          </a:p>
          <a:p>
            <a:pPr algn="ctr"/>
            <a:r>
              <a:rPr lang="pl-PL" sz="3600" b="1" dirty="0" smtClean="0">
                <a:solidFill>
                  <a:srgbClr val="00CC99"/>
                </a:solidFill>
                <a:latin typeface="Lato Black"/>
              </a:rPr>
              <a:t>Praga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Północ </a:t>
            </a:r>
            <a:r>
              <a:rPr lang="pl-PL" sz="3600" dirty="0">
                <a:latin typeface="Lato Black"/>
              </a:rPr>
              <a:t>m.st. Warszawy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23528" y="401035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dirty="0" smtClean="0"/>
              <a:t>Wypożyczalnia </a:t>
            </a:r>
            <a:r>
              <a:rPr lang="pl-PL" dirty="0"/>
              <a:t>dla Dorosłych i Młodzieży</a:t>
            </a:r>
            <a:r>
              <a:rPr lang="pl-PL" b="1" dirty="0"/>
              <a:t> nr </a:t>
            </a:r>
            <a:r>
              <a:rPr lang="pl-PL" b="1" dirty="0" smtClean="0"/>
              <a:t>6</a:t>
            </a:r>
          </a:p>
          <a:p>
            <a:pPr marL="342900" indent="-342900">
              <a:buAutoNum type="arabicPeriod"/>
            </a:pPr>
            <a:r>
              <a:rPr lang="pl-PL" dirty="0" smtClean="0"/>
              <a:t>Wypożyczalni </a:t>
            </a:r>
            <a:r>
              <a:rPr lang="pl-PL" dirty="0"/>
              <a:t>dla Dorosłych i Młodzieży </a:t>
            </a:r>
            <a:r>
              <a:rPr lang="pl-PL" b="1" dirty="0"/>
              <a:t>nr </a:t>
            </a:r>
            <a:r>
              <a:rPr lang="pl-PL" b="1" dirty="0" smtClean="0"/>
              <a:t>4</a:t>
            </a:r>
          </a:p>
          <a:p>
            <a:pPr marL="342900" indent="-342900">
              <a:buAutoNum type="arabicPeriod"/>
            </a:pPr>
            <a:r>
              <a:rPr lang="pl-PL" dirty="0"/>
              <a:t>Wypożyczalnia</a:t>
            </a:r>
            <a:r>
              <a:rPr lang="pl-PL" b="1" dirty="0"/>
              <a:t> nr </a:t>
            </a:r>
            <a:r>
              <a:rPr lang="pl-PL" b="1" dirty="0" smtClean="0"/>
              <a:t>102</a:t>
            </a:r>
          </a:p>
          <a:p>
            <a:pPr marL="342900" indent="-342900">
              <a:buAutoNum type="arabicPeriod"/>
            </a:pPr>
            <a:r>
              <a:rPr lang="pl-PL" dirty="0" smtClean="0"/>
              <a:t>Wypożyczalnia </a:t>
            </a:r>
            <a:r>
              <a:rPr lang="pl-PL" dirty="0"/>
              <a:t>dla Dorosłych i Młodzieży </a:t>
            </a:r>
            <a:r>
              <a:rPr lang="pl-PL" b="1" dirty="0"/>
              <a:t>nr 101 </a:t>
            </a:r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94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2279846" cy="239435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691680" y="1700808"/>
            <a:ext cx="7602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im. Zygmunta Jana </a:t>
            </a:r>
            <a:r>
              <a:rPr lang="pl-PL" sz="3600" dirty="0" err="1">
                <a:latin typeface="Lato Black"/>
              </a:rPr>
              <a:t>Rumla</a:t>
            </a:r>
            <a:r>
              <a:rPr lang="pl-PL" sz="3600" dirty="0">
                <a:latin typeface="Lato Black"/>
              </a:rPr>
              <a:t> w </a:t>
            </a:r>
            <a:r>
              <a:rPr lang="pl-PL" sz="3600" dirty="0" smtClean="0">
                <a:latin typeface="Lato Black"/>
              </a:rPr>
              <a:t>Dzielnicy               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Praga-Południe</a:t>
            </a:r>
            <a:r>
              <a:rPr lang="pl-PL" sz="3600" dirty="0">
                <a:latin typeface="Lato Black"/>
              </a:rPr>
              <a:t> m.st. Warszawy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1520" y="3681146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/>
              <a:t>Biblioteka dla Dzieci i Młodzieży nr </a:t>
            </a:r>
            <a:r>
              <a:rPr lang="pl-PL" b="1" dirty="0" smtClean="0"/>
              <a:t>55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Wypożyczalna dla Dorosłych i </a:t>
            </a:r>
            <a:r>
              <a:rPr lang="pl-PL" dirty="0" smtClean="0"/>
              <a:t>Młodzieży </a:t>
            </a:r>
            <a:r>
              <a:rPr lang="pl-PL" b="1" dirty="0"/>
              <a:t>nr </a:t>
            </a:r>
            <a:r>
              <a:rPr lang="pl-PL" b="1" dirty="0" smtClean="0"/>
              <a:t>78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Główna </a:t>
            </a:r>
            <a:r>
              <a:rPr lang="pl-PL" dirty="0" smtClean="0"/>
              <a:t>siedziba 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Biblioteka dl dzieci i Młodzieży </a:t>
            </a:r>
            <a:r>
              <a:rPr lang="pl-PL" b="1" dirty="0"/>
              <a:t>nr </a:t>
            </a:r>
            <a:r>
              <a:rPr lang="pl-PL" b="1" dirty="0" smtClean="0"/>
              <a:t>45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/>
              <a:t>Biblioteka </a:t>
            </a:r>
            <a:r>
              <a:rPr lang="pl-PL" dirty="0"/>
              <a:t>dla dzieci i młodzieży </a:t>
            </a:r>
            <a:r>
              <a:rPr lang="pl-PL" b="1" dirty="0"/>
              <a:t>nr 67</a:t>
            </a:r>
            <a:endParaRPr lang="pl-PL" b="1" dirty="0" smtClean="0"/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75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rostokąt 20"/>
          <p:cNvSpPr/>
          <p:nvPr/>
        </p:nvSpPr>
        <p:spPr>
          <a:xfrm>
            <a:off x="0" y="26506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2060"/>
                </a:solidFill>
                <a:latin typeface="Lato Black"/>
                <a:cs typeface="Arial" panose="020B0604020202020204" pitchFamily="34" charset="0"/>
              </a:rPr>
              <a:t>Fundacja Civis Polonus i Biblioteki</a:t>
            </a:r>
            <a:endParaRPr lang="pl-PL" sz="2000" b="1" dirty="0">
              <a:solidFill>
                <a:srgbClr val="002060"/>
              </a:solidFill>
              <a:latin typeface="Lato Black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50362" y="1196752"/>
            <a:ext cx="833130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00CC99"/>
                </a:solidFill>
                <a:latin typeface="Lato Black"/>
              </a:rPr>
              <a:t>2005: </a:t>
            </a:r>
            <a:r>
              <a:rPr lang="pl-PL" sz="2000" b="1" dirty="0">
                <a:latin typeface="Lato Black"/>
              </a:rPr>
              <a:t>Biblioteki publiczne jako miejsce zdobywania wiedzy i integracji </a:t>
            </a:r>
            <a:r>
              <a:rPr lang="pl-PL" sz="2000" b="1" dirty="0" err="1">
                <a:latin typeface="Lato Black"/>
              </a:rPr>
              <a:t>społeczno</a:t>
            </a:r>
            <a:r>
              <a:rPr lang="pl-PL" sz="2000" b="1" dirty="0">
                <a:latin typeface="Lato Black"/>
              </a:rPr>
              <a:t>– kulturowej”, </a:t>
            </a:r>
            <a:r>
              <a:rPr lang="pl-PL" sz="1200" dirty="0">
                <a:latin typeface="Lato Black"/>
              </a:rPr>
              <a:t>„</a:t>
            </a:r>
            <a:r>
              <a:rPr lang="pl-PL" sz="1200" b="1" dirty="0">
                <a:latin typeface="Lato Black"/>
              </a:rPr>
              <a:t>Regiony”, wydawca Instytut im. Adama </a:t>
            </a:r>
            <a:r>
              <a:rPr lang="pl-PL" sz="1200" b="1" dirty="0" smtClean="0">
                <a:latin typeface="Lato Black"/>
              </a:rPr>
              <a:t>Mickiewicza</a:t>
            </a:r>
          </a:p>
          <a:p>
            <a:endParaRPr lang="pl-PL" sz="2000" b="1" dirty="0" smtClean="0"/>
          </a:p>
          <a:p>
            <a:r>
              <a:rPr lang="pl-PL" sz="2000" b="1" dirty="0" smtClean="0">
                <a:solidFill>
                  <a:srgbClr val="00CC99"/>
                </a:solidFill>
                <a:latin typeface="Lato Black"/>
              </a:rPr>
              <a:t>2011 – 2013: </a:t>
            </a:r>
            <a:r>
              <a:rPr lang="pl-PL" sz="2000" b="1" dirty="0" smtClean="0">
                <a:latin typeface="Lato Black"/>
              </a:rPr>
              <a:t>Program Rozwoju Bibliotek: Biblioteki jako przestrzeń dyskusji o lokalnych</a:t>
            </a:r>
          </a:p>
          <a:p>
            <a:endParaRPr lang="pl-PL" sz="2000" b="1" dirty="0" smtClean="0">
              <a:latin typeface="Lato Black"/>
            </a:endParaRPr>
          </a:p>
          <a:p>
            <a:r>
              <a:rPr lang="pl-PL" sz="2000" b="1" dirty="0" smtClean="0">
                <a:solidFill>
                  <a:srgbClr val="00CC99"/>
                </a:solidFill>
                <a:latin typeface="Lato Black"/>
              </a:rPr>
              <a:t>2013 – 2015 </a:t>
            </a:r>
            <a:r>
              <a:rPr lang="pl-PL" sz="2000" b="1" dirty="0" smtClean="0">
                <a:latin typeface="Lato Black"/>
              </a:rPr>
              <a:t>Poram Rozwoju Bibliotek Biblioteki dla Młodych Ludzi</a:t>
            </a:r>
          </a:p>
          <a:p>
            <a:endParaRPr lang="pl-PL" sz="2000" b="1" dirty="0" smtClean="0">
              <a:solidFill>
                <a:srgbClr val="00CC99"/>
              </a:solidFill>
              <a:latin typeface="Lato Black"/>
            </a:endParaRPr>
          </a:p>
          <a:p>
            <a:r>
              <a:rPr lang="pl-PL" sz="2000" b="1" dirty="0" smtClean="0">
                <a:solidFill>
                  <a:srgbClr val="00CC99"/>
                </a:solidFill>
                <a:latin typeface="Lato Black"/>
              </a:rPr>
              <a:t>2014 – 2016</a:t>
            </a:r>
            <a:r>
              <a:rPr lang="pl-PL" sz="2000" b="1" dirty="0" smtClean="0">
                <a:latin typeface="Lato Black"/>
              </a:rPr>
              <a:t>: „</a:t>
            </a:r>
            <a:r>
              <a:rPr lang="pl-PL" sz="2000" b="1" dirty="0" err="1" smtClean="0">
                <a:latin typeface="Lato Black"/>
              </a:rPr>
              <a:t>Democracy</a:t>
            </a:r>
            <a:r>
              <a:rPr lang="pl-PL" sz="2000" b="1" dirty="0" smtClean="0">
                <a:latin typeface="Lato Black"/>
              </a:rPr>
              <a:t> </a:t>
            </a:r>
            <a:r>
              <a:rPr lang="pl-PL" sz="2000" b="1" dirty="0" err="1" smtClean="0">
                <a:latin typeface="Lato Black"/>
              </a:rPr>
              <a:t>nests</a:t>
            </a:r>
            <a:r>
              <a:rPr lang="pl-PL" sz="2000" b="1" dirty="0" smtClean="0">
                <a:latin typeface="Lato Black"/>
              </a:rPr>
              <a:t>” w Bibliotekach w Rumunii</a:t>
            </a:r>
          </a:p>
          <a:p>
            <a:endParaRPr lang="pl-PL" sz="2000" b="1" dirty="0" smtClean="0">
              <a:latin typeface="Lato Black"/>
            </a:endParaRPr>
          </a:p>
          <a:p>
            <a:r>
              <a:rPr lang="pl-PL" sz="2000" b="1" dirty="0" smtClean="0">
                <a:solidFill>
                  <a:srgbClr val="00CC99"/>
                </a:solidFill>
                <a:latin typeface="Lato Black"/>
              </a:rPr>
              <a:t>2016 – 2018: </a:t>
            </a:r>
            <a:r>
              <a:rPr lang="pl-PL" sz="2000" b="1" dirty="0" smtClean="0">
                <a:latin typeface="Lato Black"/>
              </a:rPr>
              <a:t>Warszawa Lokalnie dzięki Bibliotekom</a:t>
            </a:r>
          </a:p>
          <a:p>
            <a:endParaRPr lang="pl-PL" sz="2000" b="1" dirty="0" smtClean="0">
              <a:latin typeface="Lato Black"/>
            </a:endParaRPr>
          </a:p>
          <a:p>
            <a:r>
              <a:rPr lang="pl-PL" sz="2000" b="1" dirty="0" smtClean="0">
                <a:solidFill>
                  <a:srgbClr val="00CC99"/>
                </a:solidFill>
                <a:latin typeface="Lato Black"/>
              </a:rPr>
              <a:t>Od 2017: </a:t>
            </a:r>
            <a:r>
              <a:rPr lang="pl-PL" sz="2000" b="1" dirty="0" smtClean="0">
                <a:latin typeface="Lato Black"/>
              </a:rPr>
              <a:t>Program Rozwoju Wolontariatu w Bibliotekach</a:t>
            </a:r>
          </a:p>
          <a:p>
            <a:endParaRPr lang="pl-PL" dirty="0" smtClean="0">
              <a:latin typeface="Lato Black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13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907704" y="1890698"/>
            <a:ext cx="7152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im. Jana Pawła II w Dzielnicy </a:t>
            </a:r>
            <a:endParaRPr lang="pl-PL" sz="3600" dirty="0" smtClean="0">
              <a:latin typeface="Lato Black"/>
            </a:endParaRPr>
          </a:p>
          <a:p>
            <a:pPr algn="ctr"/>
            <a:r>
              <a:rPr lang="pl-PL" sz="3600" b="1" dirty="0" smtClean="0">
                <a:solidFill>
                  <a:srgbClr val="00CC99"/>
                </a:solidFill>
                <a:latin typeface="Lato Black"/>
              </a:rPr>
              <a:t>Rembertów</a:t>
            </a:r>
            <a:r>
              <a:rPr lang="pl-PL" sz="3600" dirty="0" smtClean="0">
                <a:latin typeface="Lato Black"/>
              </a:rPr>
              <a:t> </a:t>
            </a:r>
            <a:r>
              <a:rPr lang="pl-PL" sz="3600" dirty="0">
                <a:latin typeface="Lato Black"/>
              </a:rPr>
              <a:t>m.st. Warszawy</a:t>
            </a:r>
          </a:p>
        </p:txBody>
      </p:sp>
      <p:sp>
        <p:nvSpPr>
          <p:cNvPr id="3" name="Prostokąt 2"/>
          <p:cNvSpPr/>
          <p:nvPr/>
        </p:nvSpPr>
        <p:spPr>
          <a:xfrm>
            <a:off x="262904" y="4177173"/>
            <a:ext cx="42678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1</a:t>
            </a:r>
            <a:r>
              <a:rPr lang="pl-PL" dirty="0"/>
              <a:t>. Wypożyczalni dla Dzieci i Młodzieży </a:t>
            </a:r>
            <a:r>
              <a:rPr lang="pl-PL" b="1" dirty="0"/>
              <a:t>nr 51</a:t>
            </a:r>
            <a:endParaRPr lang="pl-PL" b="1" dirty="0" smtClean="0"/>
          </a:p>
          <a:p>
            <a:r>
              <a:rPr lang="pl-PL" dirty="0" smtClean="0"/>
              <a:t>2. Wypożyczalni </a:t>
            </a:r>
            <a:r>
              <a:rPr lang="pl-PL" dirty="0"/>
              <a:t>dla Dzieci i Młodzieży </a:t>
            </a:r>
            <a:r>
              <a:rPr lang="pl-PL" b="1" dirty="0"/>
              <a:t>nr </a:t>
            </a:r>
            <a:r>
              <a:rPr lang="pl-PL" b="1" dirty="0" smtClean="0"/>
              <a:t>57</a:t>
            </a:r>
          </a:p>
          <a:p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96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381"/>
            <a:ext cx="2399745" cy="252028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2098233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Śródmieście</a:t>
            </a:r>
            <a:r>
              <a:rPr lang="pl-PL" sz="3600" dirty="0">
                <a:latin typeface="Lato Black"/>
              </a:rPr>
              <a:t> m.st. Warszawy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95536" y="4077072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/>
              <a:t>Wypożyczalnia </a:t>
            </a:r>
            <a:r>
              <a:rPr lang="pl-PL" b="1" dirty="0"/>
              <a:t>nr 97 </a:t>
            </a:r>
            <a:r>
              <a:rPr lang="pl-PL" dirty="0"/>
              <a:t>im Jana Nowaka </a:t>
            </a:r>
            <a:r>
              <a:rPr lang="pl-PL" dirty="0" smtClean="0"/>
              <a:t>Jeziorańskiego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Czytelni Naukowej nr </a:t>
            </a:r>
            <a:r>
              <a:rPr lang="pl-PL" dirty="0" smtClean="0"/>
              <a:t>VII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Biblioteka dla Dzieci i Młodzieży </a:t>
            </a:r>
            <a:r>
              <a:rPr lang="pl-PL" b="1" dirty="0"/>
              <a:t>nr </a:t>
            </a:r>
            <a:r>
              <a:rPr lang="pl-PL" b="1" dirty="0" smtClean="0"/>
              <a:t>44</a:t>
            </a:r>
          </a:p>
          <a:p>
            <a:pPr marL="342900" indent="-342900">
              <a:buFont typeface="+mj-lt"/>
              <a:buAutoNum type="arabicPeriod"/>
            </a:pPr>
            <a:endParaRPr lang="pl-PL" b="1" dirty="0" smtClean="0"/>
          </a:p>
          <a:p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78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1916832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  <a:cs typeface="Arial" panose="020B0604020202020204" pitchFamily="34" charset="0"/>
              </a:rPr>
              <a:t>Biblioteka Publiczna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  <a:cs typeface="Arial" panose="020B0604020202020204" pitchFamily="34" charset="0"/>
              </a:rPr>
              <a:t>Targówek</a:t>
            </a:r>
            <a:r>
              <a:rPr lang="pl-PL" sz="3600" dirty="0">
                <a:latin typeface="Lato Black"/>
                <a:cs typeface="Arial" panose="020B0604020202020204" pitchFamily="34" charset="0"/>
              </a:rPr>
              <a:t> m.st. Warszawy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51520" y="3921192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 smtClean="0"/>
              <a:t>Wypożyczalnia </a:t>
            </a:r>
            <a:r>
              <a:rPr lang="pl-PL" dirty="0"/>
              <a:t>dla Dzieci i Młodzieży </a:t>
            </a:r>
            <a:r>
              <a:rPr lang="pl-PL" b="1" dirty="0"/>
              <a:t>nr 98</a:t>
            </a:r>
            <a:endParaRPr lang="pl-PL" b="1" dirty="0" smtClean="0"/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Wypożyczalnia dla Dorosłych i Młodzieży </a:t>
            </a:r>
            <a:r>
              <a:rPr lang="pl-PL" b="1" dirty="0"/>
              <a:t>nr </a:t>
            </a:r>
            <a:r>
              <a:rPr lang="pl-PL" b="1" dirty="0" smtClean="0"/>
              <a:t>60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Wypożyczalnia</a:t>
            </a:r>
            <a:r>
              <a:rPr lang="pl-PL" b="1" dirty="0"/>
              <a:t> nr </a:t>
            </a:r>
            <a:r>
              <a:rPr lang="pl-PL" b="1" dirty="0" smtClean="0"/>
              <a:t>64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Biblioteka dla Dzieci i Młodzieży </a:t>
            </a:r>
            <a:r>
              <a:rPr lang="pl-PL" b="1" dirty="0"/>
              <a:t>nr </a:t>
            </a:r>
            <a:r>
              <a:rPr lang="pl-PL" b="1" dirty="0" smtClean="0"/>
              <a:t>12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/>
              <a:t>Wypożyczalnia </a:t>
            </a:r>
            <a:r>
              <a:rPr lang="pl-PL" dirty="0"/>
              <a:t>dla Dorosłych i Młodzieży </a:t>
            </a:r>
            <a:r>
              <a:rPr lang="pl-PL" b="1" dirty="0"/>
              <a:t>nr </a:t>
            </a:r>
            <a:r>
              <a:rPr lang="pl-PL" b="1" dirty="0" smtClean="0"/>
              <a:t>29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Biblioteka dla Dzieci i Młodzieży </a:t>
            </a:r>
            <a:r>
              <a:rPr lang="pl-PL" b="1" dirty="0"/>
              <a:t>nr </a:t>
            </a:r>
            <a:r>
              <a:rPr lang="pl-PL" b="1" dirty="0" smtClean="0"/>
              <a:t>52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Biblioteka dla Dzieci i Młodzieży </a:t>
            </a:r>
            <a:r>
              <a:rPr lang="pl-PL" b="1" dirty="0"/>
              <a:t>nr 65</a:t>
            </a:r>
            <a:endParaRPr lang="pl-PL" b="1" dirty="0" smtClean="0"/>
          </a:p>
          <a:p>
            <a:pPr marL="342900" indent="-342900">
              <a:buFont typeface="+mj-lt"/>
              <a:buAutoNum type="arabicPeriod"/>
            </a:pPr>
            <a:endParaRPr lang="pl-PL" b="1" dirty="0" smtClean="0"/>
          </a:p>
          <a:p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48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1821235"/>
            <a:ext cx="7152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im. W. J. Grabskiego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Ursus </a:t>
            </a:r>
            <a:endParaRPr lang="pl-PL" sz="3600" b="1" dirty="0" smtClean="0">
              <a:solidFill>
                <a:srgbClr val="00CC99"/>
              </a:solidFill>
              <a:latin typeface="Lato Black"/>
            </a:endParaRPr>
          </a:p>
          <a:p>
            <a:pPr algn="ctr"/>
            <a:r>
              <a:rPr lang="pl-PL" sz="3600" dirty="0" smtClean="0">
                <a:latin typeface="Lato Black"/>
              </a:rPr>
              <a:t>m.st</a:t>
            </a:r>
            <a:r>
              <a:rPr lang="pl-PL" sz="3600" dirty="0">
                <a:latin typeface="Lato Black"/>
              </a:rPr>
              <a:t>. Warszawy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51520" y="3921192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 smtClean="0"/>
              <a:t>Wypożyczalnia </a:t>
            </a:r>
            <a:r>
              <a:rPr lang="pl-PL" dirty="0"/>
              <a:t>dla Dzieci i Młodzieży </a:t>
            </a:r>
            <a:r>
              <a:rPr lang="pl-PL" b="1" dirty="0"/>
              <a:t>nr 98</a:t>
            </a:r>
            <a:endParaRPr lang="pl-PL" b="1" dirty="0" smtClean="0"/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Wypożyczalnia dla Dorosłych i Młodzieży </a:t>
            </a:r>
            <a:r>
              <a:rPr lang="pl-PL" b="1" dirty="0"/>
              <a:t>nr </a:t>
            </a:r>
            <a:r>
              <a:rPr lang="pl-PL" b="1" dirty="0" smtClean="0"/>
              <a:t>60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Wypożyczalnia</a:t>
            </a:r>
            <a:r>
              <a:rPr lang="pl-PL" b="1" dirty="0"/>
              <a:t> nr </a:t>
            </a:r>
            <a:r>
              <a:rPr lang="pl-PL" b="1" dirty="0" smtClean="0"/>
              <a:t>64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Biblioteka dla Dzieci i Młodzieży </a:t>
            </a:r>
            <a:r>
              <a:rPr lang="pl-PL" b="1" dirty="0"/>
              <a:t>nr </a:t>
            </a:r>
            <a:r>
              <a:rPr lang="pl-PL" b="1" dirty="0" smtClean="0"/>
              <a:t>12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/>
              <a:t>Wypożyczalnia </a:t>
            </a:r>
            <a:r>
              <a:rPr lang="pl-PL" dirty="0"/>
              <a:t>dla Dorosłych i Młodzieży </a:t>
            </a:r>
            <a:r>
              <a:rPr lang="pl-PL" b="1" dirty="0"/>
              <a:t>nr </a:t>
            </a:r>
            <a:r>
              <a:rPr lang="pl-PL" b="1" dirty="0" smtClean="0"/>
              <a:t>29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Biblioteka dla Dzieci i Młodzieży </a:t>
            </a:r>
            <a:r>
              <a:rPr lang="pl-PL" b="1" dirty="0"/>
              <a:t>nr </a:t>
            </a:r>
            <a:r>
              <a:rPr lang="pl-PL" b="1" dirty="0" smtClean="0"/>
              <a:t>52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Biblioteka dla Dzieci i Młodzieży </a:t>
            </a:r>
            <a:r>
              <a:rPr lang="pl-PL" b="1" dirty="0"/>
              <a:t>nr 65</a:t>
            </a:r>
            <a:endParaRPr lang="pl-PL" b="1" dirty="0" smtClean="0"/>
          </a:p>
          <a:p>
            <a:pPr marL="342900" indent="-342900">
              <a:buFont typeface="+mj-lt"/>
              <a:buAutoNum type="arabicPeriod"/>
            </a:pPr>
            <a:endParaRPr lang="pl-PL" b="1" dirty="0" smtClean="0"/>
          </a:p>
          <a:p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43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1821235"/>
            <a:ext cx="7152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im. J. U. Niemcewicza w Dzielnicy </a:t>
            </a:r>
            <a:endParaRPr lang="pl-PL" sz="3600" dirty="0" smtClean="0">
              <a:latin typeface="Lato Black"/>
            </a:endParaRPr>
          </a:p>
          <a:p>
            <a:pPr algn="ctr"/>
            <a:r>
              <a:rPr lang="pl-PL" sz="3600" b="1" dirty="0" smtClean="0">
                <a:solidFill>
                  <a:srgbClr val="00CC99"/>
                </a:solidFill>
                <a:latin typeface="Lato Black"/>
              </a:rPr>
              <a:t>Ursynów </a:t>
            </a:r>
            <a:r>
              <a:rPr lang="pl-PL" sz="3600" dirty="0">
                <a:latin typeface="Lato Black"/>
              </a:rPr>
              <a:t>m.st. Warszawy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1520" y="395062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1. Muzeum </a:t>
            </a:r>
            <a:r>
              <a:rPr lang="pl-PL" dirty="0"/>
              <a:t>Ursynoteka</a:t>
            </a:r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79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2098233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Wawer </a:t>
            </a:r>
            <a:r>
              <a:rPr lang="pl-PL" sz="3600" dirty="0">
                <a:latin typeface="Lato Black"/>
              </a:rPr>
              <a:t>m.st. Warszawy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51520" y="3964751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</a:t>
            </a:r>
            <a:r>
              <a:rPr lang="pl-PL" dirty="0"/>
              <a:t>. Biblioteka Publiczna w Dzielnicy Wawer m.st. Warszawy - Główna siedziba</a:t>
            </a:r>
          </a:p>
        </p:txBody>
      </p:sp>
      <p:sp>
        <p:nvSpPr>
          <p:cNvPr id="10" name="Prostokąt 9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67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2098233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Wesoła </a:t>
            </a:r>
            <a:r>
              <a:rPr lang="pl-PL" sz="3600" dirty="0">
                <a:latin typeface="Lato Black"/>
              </a:rPr>
              <a:t>m.st. Warszawy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51520" y="3883007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1. Biblioteka </a:t>
            </a:r>
            <a:r>
              <a:rPr lang="pl-PL" dirty="0"/>
              <a:t>Publiczna w Dzielnicy </a:t>
            </a:r>
            <a:r>
              <a:rPr lang="pl-PL" dirty="0" smtClean="0"/>
              <a:t>Wesoła </a:t>
            </a:r>
            <a:r>
              <a:rPr lang="pl-PL" dirty="0"/>
              <a:t>- </a:t>
            </a:r>
            <a:r>
              <a:rPr lang="pl-PL" b="1" dirty="0"/>
              <a:t>Filia nr 2</a:t>
            </a:r>
          </a:p>
        </p:txBody>
      </p:sp>
      <p:sp>
        <p:nvSpPr>
          <p:cNvPr id="10" name="Prostokąt 9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39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835696" y="2098233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Wilanów</a:t>
            </a:r>
            <a:r>
              <a:rPr lang="pl-PL" sz="3600" dirty="0">
                <a:latin typeface="Lato Black"/>
              </a:rPr>
              <a:t> m.st. Warszawy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1520" y="3984019"/>
            <a:ext cx="3061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1. Filia </a:t>
            </a:r>
            <a:r>
              <a:rPr lang="pl-PL" b="1" dirty="0" smtClean="0"/>
              <a:t>„Radosna”</a:t>
            </a:r>
          </a:p>
          <a:p>
            <a:r>
              <a:rPr lang="pl-PL" dirty="0"/>
              <a:t>2. Wypożyczalnia </a:t>
            </a:r>
            <a:r>
              <a:rPr lang="pl-PL" b="1" dirty="0"/>
              <a:t>nr </a:t>
            </a:r>
            <a:r>
              <a:rPr lang="pl-PL" b="1" dirty="0" smtClean="0"/>
              <a:t>52</a:t>
            </a:r>
          </a:p>
          <a:p>
            <a:r>
              <a:rPr lang="pl-PL" dirty="0" smtClean="0"/>
              <a:t>3.  Filia „</a:t>
            </a:r>
            <a:r>
              <a:rPr lang="pl-PL" b="1" dirty="0" smtClean="0"/>
              <a:t>Miasteczko Wilanów</a:t>
            </a:r>
            <a:r>
              <a:rPr lang="pl-PL" dirty="0" smtClean="0"/>
              <a:t>”</a:t>
            </a:r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75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2098233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Włochy</a:t>
            </a:r>
            <a:r>
              <a:rPr lang="pl-PL" sz="3600" dirty="0">
                <a:latin typeface="Lato Black"/>
              </a:rPr>
              <a:t> m.st. Warszawy</a:t>
            </a:r>
          </a:p>
        </p:txBody>
      </p:sp>
      <p:sp>
        <p:nvSpPr>
          <p:cNvPr id="3" name="Prostokąt 2"/>
          <p:cNvSpPr/>
          <p:nvPr/>
        </p:nvSpPr>
        <p:spPr>
          <a:xfrm>
            <a:off x="179512" y="4011299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1. Biblioteka Publiczna w Dzielnicy Włochy m.st. warszawy - Wypożyczalnia </a:t>
            </a:r>
            <a:r>
              <a:rPr lang="pl-PL" b="1" dirty="0"/>
              <a:t>nr 17</a:t>
            </a:r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54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2098233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w </a:t>
            </a:r>
            <a:r>
              <a:rPr lang="pl-PL" sz="3600" dirty="0" smtClean="0">
                <a:latin typeface="Lato Black"/>
              </a:rPr>
              <a:t>Dzielnicy</a:t>
            </a:r>
          </a:p>
          <a:p>
            <a:pPr algn="ctr"/>
            <a:r>
              <a:rPr lang="pl-PL" sz="3600" dirty="0" smtClean="0">
                <a:latin typeface="Lato Black"/>
              </a:rPr>
              <a:t>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Wola</a:t>
            </a:r>
            <a:r>
              <a:rPr lang="pl-PL" sz="3600" dirty="0">
                <a:latin typeface="Lato Black"/>
              </a:rPr>
              <a:t> m.st. Warszawy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79512" y="3977845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Lato Black"/>
              </a:rPr>
              <a:t>1. Biblioteka </a:t>
            </a:r>
            <a:r>
              <a:rPr lang="pl-PL" dirty="0">
                <a:latin typeface="Lato Black"/>
              </a:rPr>
              <a:t>Publiczna w </a:t>
            </a:r>
            <a:r>
              <a:rPr lang="pl-PL" dirty="0" smtClean="0">
                <a:latin typeface="Lato Black"/>
              </a:rPr>
              <a:t>Dzielnicy Wola </a:t>
            </a:r>
            <a:r>
              <a:rPr lang="pl-PL" dirty="0">
                <a:latin typeface="Lato Black"/>
              </a:rPr>
              <a:t>m.st. Warszawy</a:t>
            </a:r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03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rostokąt 20"/>
          <p:cNvSpPr/>
          <p:nvPr/>
        </p:nvSpPr>
        <p:spPr>
          <a:xfrm>
            <a:off x="0" y="26506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2060"/>
                </a:solidFill>
                <a:latin typeface="Lato Black"/>
                <a:cs typeface="Arial" panose="020B0604020202020204" pitchFamily="34" charset="0"/>
              </a:rPr>
              <a:t>Program Rozwoju Wolontariatu w Bibliotekach</a:t>
            </a:r>
            <a:endParaRPr lang="pl-PL" sz="2000" b="1" dirty="0">
              <a:solidFill>
                <a:srgbClr val="002060"/>
              </a:solidFill>
              <a:latin typeface="Lato Black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99592" y="1556792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latin typeface="Lato Black"/>
              </a:rPr>
              <a:t>wyzwanie </a:t>
            </a:r>
            <a:r>
              <a:rPr lang="pl-PL" sz="2800" b="1" dirty="0">
                <a:latin typeface="Lato Black"/>
              </a:rPr>
              <a:t>projektu: </a:t>
            </a:r>
            <a:endParaRPr lang="pl-PL" sz="2800" b="1" dirty="0" smtClean="0">
              <a:latin typeface="Lato Black"/>
            </a:endParaRPr>
          </a:p>
          <a:p>
            <a:endParaRPr lang="pl-PL" sz="2800" b="1" dirty="0" smtClean="0">
              <a:latin typeface="Lato Black"/>
            </a:endParaRPr>
          </a:p>
          <a:p>
            <a:r>
              <a:rPr lang="pl-PL" sz="3200" b="1" dirty="0" smtClean="0">
                <a:solidFill>
                  <a:srgbClr val="00CC99"/>
                </a:solidFill>
                <a:latin typeface="Lato Black"/>
              </a:rPr>
              <a:t>Jak </a:t>
            </a:r>
            <a:r>
              <a:rPr lang="pl-PL" sz="3200" b="1" dirty="0">
                <a:solidFill>
                  <a:srgbClr val="00CC99"/>
                </a:solidFill>
                <a:latin typeface="Lato Black"/>
              </a:rPr>
              <a:t>sprawić, żeby wolontariat stał się metodą pracy instytucji, przyczyniającą się do wzmocnienia realizacji jej misji a nie dodatkowym zadaniem.</a:t>
            </a:r>
            <a:endParaRPr lang="pl-PL" sz="3200" b="1" dirty="0">
              <a:solidFill>
                <a:srgbClr val="FFC000"/>
              </a:solidFill>
              <a:latin typeface="Lato Black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71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2101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" y="1412776"/>
            <a:ext cx="2448272" cy="25712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21987" y="2098233"/>
            <a:ext cx="715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Lato Black"/>
              </a:rPr>
              <a:t>Biblioteka Publiczna w Dzielnicy </a:t>
            </a:r>
            <a:r>
              <a:rPr lang="pl-PL" sz="3600" b="1" dirty="0">
                <a:solidFill>
                  <a:srgbClr val="00CC99"/>
                </a:solidFill>
                <a:latin typeface="Lato Black"/>
              </a:rPr>
              <a:t>Żoliborz</a:t>
            </a:r>
            <a:r>
              <a:rPr lang="pl-PL" sz="3600" dirty="0">
                <a:latin typeface="Lato Black"/>
              </a:rPr>
              <a:t> m.st. Warszawy</a:t>
            </a:r>
          </a:p>
        </p:txBody>
      </p:sp>
      <p:sp>
        <p:nvSpPr>
          <p:cNvPr id="3" name="Prostokąt 2"/>
          <p:cNvSpPr/>
          <p:nvPr/>
        </p:nvSpPr>
        <p:spPr>
          <a:xfrm>
            <a:off x="60050" y="4116117"/>
            <a:ext cx="5616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pl-PL" dirty="0">
                <a:latin typeface="Lato Black"/>
              </a:rPr>
              <a:t>Wypożyczalni dla Dorosłych i Młodzieży </a:t>
            </a:r>
            <a:r>
              <a:rPr lang="pl-PL" b="1" dirty="0">
                <a:latin typeface="Lato Black"/>
              </a:rPr>
              <a:t>nr </a:t>
            </a:r>
            <a:r>
              <a:rPr lang="pl-PL" b="1" dirty="0" smtClean="0">
                <a:latin typeface="Lato Black"/>
              </a:rPr>
              <a:t>16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23528" y="4485449"/>
            <a:ext cx="5616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Lato Black"/>
              </a:rPr>
              <a:t>2</a:t>
            </a:r>
            <a:r>
              <a:rPr lang="pl-PL" dirty="0">
                <a:latin typeface="Lato Black"/>
              </a:rPr>
              <a:t>. </a:t>
            </a:r>
            <a:r>
              <a:rPr lang="pl-PL" dirty="0" smtClean="0">
                <a:latin typeface="Lato Black"/>
              </a:rPr>
              <a:t> Biblioteka </a:t>
            </a:r>
            <a:r>
              <a:rPr lang="pl-PL" dirty="0">
                <a:latin typeface="Lato Black"/>
              </a:rPr>
              <a:t>dla Dorosłych, Młodzieży i Dzieci </a:t>
            </a:r>
            <a:r>
              <a:rPr lang="pl-PL" b="1" dirty="0">
                <a:latin typeface="Lato Black"/>
              </a:rPr>
              <a:t>nr</a:t>
            </a:r>
            <a:r>
              <a:rPr lang="pl-PL" dirty="0">
                <a:latin typeface="Lato Black"/>
              </a:rPr>
              <a:t> </a:t>
            </a:r>
            <a:r>
              <a:rPr lang="pl-PL" b="1" dirty="0">
                <a:latin typeface="Lato Black"/>
              </a:rPr>
              <a:t>111</a:t>
            </a:r>
            <a:endParaRPr lang="pl-PL" b="1" dirty="0" smtClean="0">
              <a:latin typeface="Lato Black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6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409" y="5178444"/>
            <a:ext cx="2664295" cy="10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znak_bialy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6632"/>
            <a:ext cx="1523889" cy="1523889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0" y="1543947"/>
            <a:ext cx="9144000" cy="2148519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Lato Black"/>
                <a:cs typeface="Arial" panose="020B0604020202020204" pitchFamily="34" charset="0"/>
              </a:rPr>
              <a:t>Dziękujemy!</a:t>
            </a:r>
            <a:br>
              <a:rPr lang="pl-PL" b="1" dirty="0" smtClean="0">
                <a:solidFill>
                  <a:schemeClr val="bg1"/>
                </a:solidFill>
                <a:latin typeface="Lato Black"/>
                <a:cs typeface="Arial" panose="020B0604020202020204" pitchFamily="34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Lato Black"/>
                <a:cs typeface="Arial" panose="020B0604020202020204" pitchFamily="34" charset="0"/>
              </a:rPr>
              <a:t>Do zobaczenia w przyszłym roku.</a:t>
            </a:r>
            <a:endParaRPr lang="pl-PL" b="1" dirty="0">
              <a:solidFill>
                <a:schemeClr val="bg1"/>
              </a:solidFill>
              <a:latin typeface="Lato Black"/>
              <a:cs typeface="Arial" panose="020B0604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294603" y="5236413"/>
            <a:ext cx="1512367" cy="1022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dirty="0" err="1">
                <a:solidFill>
                  <a:schemeClr val="bg1"/>
                </a:solidFill>
              </a:rPr>
              <a:t>civis</a:t>
            </a:r>
            <a:endParaRPr lang="pl-PL" sz="24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dirty="0">
                <a:solidFill>
                  <a:schemeClr val="bg1"/>
                </a:solidFill>
              </a:rPr>
              <a:t>polonus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65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1A1E3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1A1E38"/>
              </a:solidFill>
            </a:endParaRPr>
          </a:p>
        </p:txBody>
      </p:sp>
      <p:pic>
        <p:nvPicPr>
          <p:cNvPr id="6" name="Obraz 5" descr="znak_bialy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309321"/>
            <a:ext cx="576063" cy="576063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3929" y="6460594"/>
            <a:ext cx="792087" cy="280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rostokąt 20"/>
          <p:cNvSpPr/>
          <p:nvPr/>
        </p:nvSpPr>
        <p:spPr>
          <a:xfrm>
            <a:off x="0" y="26506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2060"/>
                </a:solidFill>
                <a:latin typeface="Lato Black"/>
                <a:cs typeface="Arial" panose="020B0604020202020204" pitchFamily="34" charset="0"/>
              </a:rPr>
              <a:t>Fundacja Civis Polonus i Biblioteki</a:t>
            </a:r>
            <a:endParaRPr lang="pl-PL" sz="2000" b="1" dirty="0">
              <a:solidFill>
                <a:srgbClr val="002060"/>
              </a:solidFill>
              <a:latin typeface="Lato Black"/>
            </a:endParaRPr>
          </a:p>
        </p:txBody>
      </p:sp>
      <p:pic>
        <p:nvPicPr>
          <p:cNvPr id="10" name="Obraz 2" descr="Zdjęcie użytkownika IFLA - International Federation of Library Associations and Institution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62750"/>
            <a:ext cx="604867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5287493" y="6340539"/>
            <a:ext cx="755577" cy="442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fundacja</a:t>
            </a: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 err="1">
                <a:solidFill>
                  <a:schemeClr val="bg1"/>
                </a:solidFill>
              </a:rPr>
              <a:t>civis</a:t>
            </a:r>
            <a:endParaRPr lang="pl-PL" sz="900" dirty="0">
              <a:solidFill>
                <a:schemeClr val="bg1"/>
              </a:solidFill>
            </a:endParaRPr>
          </a:p>
          <a:p>
            <a:pPr>
              <a:lnSpc>
                <a:spcPct val="8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900" dirty="0">
                <a:solidFill>
                  <a:schemeClr val="bg1"/>
                </a:solidFill>
              </a:rPr>
              <a:t>polonus</a:t>
            </a:r>
            <a:endParaRPr lang="pl-P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546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t="10413" r="22562"/>
          <a:stretch/>
        </p:blipFill>
        <p:spPr>
          <a:xfrm>
            <a:off x="-25354" y="0"/>
            <a:ext cx="9324528" cy="90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342800"/>
            <a:ext cx="10770944" cy="72008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259632" y="260648"/>
            <a:ext cx="7250703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rgbClr val="00CC99"/>
                </a:solidFill>
                <a:latin typeface="Lato Black"/>
              </a:rPr>
              <a:t>Młodzi ludzie - wolontariusze</a:t>
            </a:r>
            <a:endParaRPr lang="pl-PL" sz="4000" b="1" dirty="0">
              <a:solidFill>
                <a:srgbClr val="00CC99"/>
              </a:solidFill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6437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</TotalTime>
  <Words>2219</Words>
  <Application>Microsoft Office PowerPoint</Application>
  <PresentationFormat>Pokaz na ekranie (4:3)</PresentationFormat>
  <Paragraphs>386</Paragraphs>
  <Slides>61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61</vt:i4>
      </vt:variant>
    </vt:vector>
  </HeadingPairs>
  <TitlesOfParts>
    <vt:vector size="72" baseType="lpstr">
      <vt:lpstr>Arial</vt:lpstr>
      <vt:lpstr>Calibri</vt:lpstr>
      <vt:lpstr>Courier New</vt:lpstr>
      <vt:lpstr>F</vt:lpstr>
      <vt:lpstr>Lato Black</vt:lpstr>
      <vt:lpstr>Lucida Sans Unicode</vt:lpstr>
      <vt:lpstr>Mangal</vt:lpstr>
      <vt:lpstr>Times New Roman</vt:lpstr>
      <vt:lpstr>Wingdings</vt:lpstr>
      <vt:lpstr>Motyw pakietu Office</vt:lpstr>
      <vt:lpstr>1_Motyw pakietu Office</vt:lpstr>
      <vt:lpstr>Program rozwoju wolontariatu w bibliotekach m.st. Warszawy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Efekt/ 2019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Wasze zaangażowanie!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Dziękujemy! Do zobaczenia w przyszłym roku.</vt:lpstr>
    </vt:vector>
  </TitlesOfParts>
  <Company>UMSTW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Dudek Karolina</dc:creator>
  <cp:lastModifiedBy>Olga</cp:lastModifiedBy>
  <cp:revision>303</cp:revision>
  <dcterms:created xsi:type="dcterms:W3CDTF">2016-08-11T10:21:42Z</dcterms:created>
  <dcterms:modified xsi:type="dcterms:W3CDTF">2019-11-26T19:50:01Z</dcterms:modified>
</cp:coreProperties>
</file>