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3" r:id="rId4"/>
    <p:sldId id="264" r:id="rId5"/>
    <p:sldId id="268" r:id="rId6"/>
    <p:sldId id="282" r:id="rId7"/>
    <p:sldId id="284" r:id="rId8"/>
    <p:sldId id="276" r:id="rId9"/>
    <p:sldId id="277" r:id="rId10"/>
    <p:sldId id="278" r:id="rId11"/>
    <p:sldId id="279" r:id="rId12"/>
    <p:sldId id="280" r:id="rId13"/>
    <p:sldId id="281" r:id="rId14"/>
    <p:sldId id="269" r:id="rId15"/>
    <p:sldId id="270" r:id="rId16"/>
    <p:sldId id="271" r:id="rId17"/>
    <p:sldId id="272" r:id="rId18"/>
    <p:sldId id="273" r:id="rId19"/>
    <p:sldId id="274" r:id="rId20"/>
    <p:sldId id="267" r:id="rId21"/>
    <p:sldId id="265" r:id="rId22"/>
    <p:sldId id="275" r:id="rId23"/>
    <p:sldId id="258" r:id="rId24"/>
    <p:sldId id="285" r:id="rId25"/>
    <p:sldId id="286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FFFFFF"/>
    <a:srgbClr val="F98800"/>
    <a:srgbClr val="E0D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 snapToGrid="0">
      <p:cViewPr varScale="1">
        <p:scale>
          <a:sx n="83" d="100"/>
          <a:sy n="83" d="100"/>
        </p:scale>
        <p:origin x="7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BA431-4188-4821-AF8E-C8072135F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7D44B0-FE3E-4802-99CF-65FD8E47F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D0C2D1-AF3B-4BF1-87D9-049852D0E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461D-C335-4AB0-903B-9A63D7B2D5F0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0976ED-F26C-4C8D-B8DA-A2D66ACC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EF49E5-AFEB-4CD4-97D1-BDD75081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D1CD-8236-4191-94CE-DF15B55E52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47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DB9D66-D3DA-4257-988E-D05B9027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BB100F8-2EC2-49B0-8F7B-E836CEEAB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4DC5E7-93A4-4629-9231-E4BC6F2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461D-C335-4AB0-903B-9A63D7B2D5F0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E2A935-920E-4200-A2EC-64E65FB7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781C57-A6C0-480A-AD35-CE21A57A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D1CD-8236-4191-94CE-DF15B55E52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44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2C340D-A3D5-465D-8717-63E8B52D4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89F22B8-23BC-4256-8CD8-1314F5716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C607FC-4B53-448C-8334-91D8FA99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461D-C335-4AB0-903B-9A63D7B2D5F0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0A36A5-4DF9-43FA-9A51-201336B8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82D53F-9F0A-4A31-B8E6-15A5CDDE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D1CD-8236-4191-94CE-DF15B55E52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67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6B37C5-51DD-4250-AACF-E7D399E2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502AE7-E732-450F-B6FF-7BF2FFE94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260583-C9FF-45C8-8152-8E38AC32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461D-C335-4AB0-903B-9A63D7B2D5F0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42CDF2-DE63-4127-883E-9BBD602E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8211AF-E66F-4EE1-B8F6-2C7B898B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D1CD-8236-4191-94CE-DF15B55E52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211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35F41D-88B4-49BB-9751-4A0A548A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E61EBD-F5B9-42F5-AB65-9FC9FE8F7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A054E2-54F1-4AED-9795-A2B4FBBB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461D-C335-4AB0-903B-9A63D7B2D5F0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AEC10D-7DC7-4B86-869A-B605C2FE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87D225-58B8-4B54-982E-33D281CF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D1CD-8236-4191-94CE-DF15B55E52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84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E9E692-1AED-4645-85AB-532626E41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C620E7-F2D4-430C-B349-5002C3972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DE6214E-FAE4-46BE-8E28-C79C7CA68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5CD1F97-5273-4AB2-AD41-BAE28C3E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461D-C335-4AB0-903B-9A63D7B2D5F0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63A9B8A-F763-4024-9342-8C8D47078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871D802-F4C2-4AB5-9F54-C852D83B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D1CD-8236-4191-94CE-DF15B55E52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18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1046C1-BC6B-4B82-AD10-2AB9D541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D9E29C-A193-4735-9AA5-B09936D2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6FAF430-6B8A-4A8D-B98A-D6C9B942D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9E46258-FF32-4944-9DAE-B25C0D1BD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9108CA0-4E22-41DD-862B-59711905C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1BA4273-2E5E-49B9-8D6B-7EBD82D6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461D-C335-4AB0-903B-9A63D7B2D5F0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57BCA3B-1678-4F69-BC55-B8D575BC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F6F146B-7D2C-40DB-9612-B77E4984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D1CD-8236-4191-94CE-DF15B55E52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90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06C0F0-433B-4528-AE1E-05E8F30F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0F16499-8A2B-41CF-BBE7-DB01315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461D-C335-4AB0-903B-9A63D7B2D5F0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71B6720-8BA8-4BB4-A08F-30102570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FC9DE1D-D727-48F0-A44C-903DC336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D1CD-8236-4191-94CE-DF15B55E52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66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D36BF4D-B4B3-457B-9149-389658D5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461D-C335-4AB0-903B-9A63D7B2D5F0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B1A006F-5EBD-4AAE-BB92-8F6D1369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9AFF07-7852-4487-8FE9-64B65540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D1CD-8236-4191-94CE-DF15B55E52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33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ABC32C-989A-49AC-A2F1-5DAE8BA1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6B9FC0-75E3-4BBC-B668-3F23A1B9C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A26705-3A12-4C75-8535-E1E7A1C31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5D183C-B64A-43BE-901A-D798FCCC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461D-C335-4AB0-903B-9A63D7B2D5F0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E8DEB7A-89D9-419A-8D3C-D05DB111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8CC59F-F3C8-469B-A58F-8B3EB849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D1CD-8236-4191-94CE-DF15B55E52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85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B31093-26B9-487C-AB0A-E47A1E9A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FF066C1-4AA7-47C4-AF57-D14D665C2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B36E798-F9B1-496B-9C51-451CBD26B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6D0AE7-C0CF-4F20-B206-37703659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461D-C335-4AB0-903B-9A63D7B2D5F0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00C7887-5593-46D6-8DCD-2473C359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2C1D301-D737-4C27-BF41-0423868D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D1CD-8236-4191-94CE-DF15B55E52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20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66584E7-D432-46B7-AB07-B31CEDA7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472FDD-5598-43FE-8B7F-60BC93ED5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3E10AB-7362-42CF-934C-C7902B67F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461D-C335-4AB0-903B-9A63D7B2D5F0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46008E-1ED4-4318-91EE-8492C528A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B10EDD-1D35-4C94-BBD4-9AF34ACF5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ED1CD-8236-4191-94CE-DF15B55E52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33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amil\Downloads\RAPORT%20M&#197;&#129;ODZIE&#197;&#187;%202018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amil\Downloads\RAPORT%20M&#197;&#129;ODZIE&#197;&#187;%202018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amil\Downloads\RAPORT%20M&#197;&#129;ODZIE&#197;&#187;%202018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amil\Downloads\RAPORT%20M&#197;&#129;ODZIE&#197;&#187;%202018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eo.org.pl/sites/default/files/raport_oby_mlodziez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eo.org.pl/sites/default/files/raport_oby_mlodziez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eo.org.pl/sites/default/files/raport_oby_mlodziez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eo.org.pl/sites/default/files/raport_oby_mlodziez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eo.org.pl/sites/default/files/raport_oby_mlodziez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eo.org.pl/sites/default/files/raport_oby_mlodziez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eo.org.pl/sites/default/files/raport_oby_mlodziez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eo.org.pl/sites/default/files/raport_oby_mlodziez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amil\Downloads\KOWEZiU_Vademecum.pdf" TargetMode="External"/><Relationship Id="rId2" Type="http://schemas.openxmlformats.org/officeDocument/2006/relationships/hyperlink" Target="https://www.kas.de/pl/web/polen/einzeltitel/-/content/polityczny-portret-mlodych-polakow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Kamil\Downloads\RAPORT%20M&#197;&#129;ODZIE&#197;&#187;%202018.pdf" TargetMode="External"/><Relationship Id="rId5" Type="http://schemas.openxmlformats.org/officeDocument/2006/relationships/hyperlink" Target="https://eul.ceo.org.pl/sites/eul.ceo.org.pl/files/edukacja_obywatelska_w_polsce.pdf" TargetMode="External"/><Relationship Id="rId4" Type="http://schemas.openxmlformats.org/officeDocument/2006/relationships/hyperlink" Target="https://www.cbos.pl/SPISKOM.POL/2020/K_037_20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amil\Downloads\RAPORT%20M&#197;&#129;ODZIE&#197;&#187;%202018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amil\Downloads\RAPORT%20M&#197;&#129;ODZIE&#197;&#187;%202018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amil\Downloads\RAPORT%20M&#197;&#129;ODZIE&#197;&#187;%202018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amil\Downloads\RAPORT%20M&#197;&#129;ODZIE&#197;&#187;%202018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D72891D-197A-4E11-BCD4-3542833FA259}"/>
              </a:ext>
            </a:extLst>
          </p:cNvPr>
          <p:cNvSpPr txBox="1"/>
          <p:nvPr/>
        </p:nvSpPr>
        <p:spPr>
          <a:xfrm>
            <a:off x="7525952" y="1590569"/>
            <a:ext cx="422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Tytuł projektu</a:t>
            </a:r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7EBD5AB1-39F4-40CA-B944-36CF87CA2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7" y="1456246"/>
            <a:ext cx="10986358" cy="540175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B52500D-4F92-4117-8937-5AC0E6B6D458}"/>
              </a:ext>
            </a:extLst>
          </p:cNvPr>
          <p:cNvSpPr txBox="1"/>
          <p:nvPr/>
        </p:nvSpPr>
        <p:spPr>
          <a:xfrm>
            <a:off x="0" y="39024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F98800"/>
                </a:solidFill>
              </a:rPr>
              <a:t>Przegląd badań dot. aktywności obywatelskiej i politycznej uczniów i absolwentów szkół branżowych </a:t>
            </a:r>
          </a:p>
        </p:txBody>
      </p:sp>
    </p:spTree>
    <p:extLst>
      <p:ext uri="{BB962C8B-B14F-4D97-AF65-F5344CB8AC3E}">
        <p14:creationId xmlns:p14="http://schemas.microsoft.com/office/powerpoint/2010/main" val="378545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D230C9-10FD-4A83-BEFB-EA9E70F6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stół&#10;&#10;Opis wygenerowany automatycznie">
            <a:extLst>
              <a:ext uri="{FF2B5EF4-FFF2-40B4-BE49-F238E27FC236}">
                <a16:creationId xmlns:a16="http://schemas.microsoft.com/office/drawing/2014/main" id="{9514CBE2-E983-43A9-A7EC-0E73C907C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99" y="255281"/>
            <a:ext cx="5627802" cy="6079531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3F19B24-6C63-4A61-A817-7B7196E0CA51}"/>
              </a:ext>
            </a:extLst>
          </p:cNvPr>
          <p:cNvSpPr txBox="1"/>
          <p:nvPr/>
        </p:nvSpPr>
        <p:spPr>
          <a:xfrm>
            <a:off x="428300" y="6500109"/>
            <a:ext cx="1230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203864"/>
                </a:solidFill>
              </a:rPr>
              <a:t>Raport Młodzież 2018. Mirosława Grabowska i Magdalena Gwiazda. </a:t>
            </a:r>
            <a:r>
              <a:rPr lang="pl-PL" sz="1200" dirty="0">
                <a:solidFill>
                  <a:srgbClr val="203864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file:///C:/Users/Kamil/Downloads/RAPORT%20M%C5%81ODZIE%C5%BB%202018.pdf</a:t>
            </a:r>
            <a:r>
              <a:rPr lang="pl-PL" sz="1200" dirty="0">
                <a:solidFill>
                  <a:srgbClr val="203864"/>
                </a:solidFill>
              </a:rPr>
              <a:t> (Dostęp na dzień 20.02.2022)</a:t>
            </a:r>
          </a:p>
        </p:txBody>
      </p:sp>
    </p:spTree>
    <p:extLst>
      <p:ext uri="{BB962C8B-B14F-4D97-AF65-F5344CB8AC3E}">
        <p14:creationId xmlns:p14="http://schemas.microsoft.com/office/powerpoint/2010/main" val="314329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B36E2E-02D9-4A1A-ADF2-C942EB35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3C1CC2D-6B22-4FDE-A984-D44A93AC8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93" y="158996"/>
            <a:ext cx="8975813" cy="5993254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8206974-D8EF-4F99-9412-FF812B2AECFC}"/>
              </a:ext>
            </a:extLst>
          </p:cNvPr>
          <p:cNvSpPr txBox="1"/>
          <p:nvPr/>
        </p:nvSpPr>
        <p:spPr>
          <a:xfrm>
            <a:off x="239763" y="6492875"/>
            <a:ext cx="1230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203864"/>
                </a:solidFill>
              </a:rPr>
              <a:t>Raport Młodzież 2018. Mirosława Grabowska i Magdalena Gwiazda. </a:t>
            </a:r>
            <a:r>
              <a:rPr lang="pl-PL" sz="1200" dirty="0">
                <a:solidFill>
                  <a:srgbClr val="203864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file:///C:/Users/Kamil/Downloads/RAPORT%20M%C5%81ODZIE%C5%BB%202018.pdf</a:t>
            </a:r>
            <a:r>
              <a:rPr lang="pl-PL" sz="1200" dirty="0">
                <a:solidFill>
                  <a:srgbClr val="203864"/>
                </a:solidFill>
              </a:rPr>
              <a:t> (Dostęp na dzień 20.02.2022)</a:t>
            </a:r>
          </a:p>
        </p:txBody>
      </p:sp>
    </p:spTree>
    <p:extLst>
      <p:ext uri="{BB962C8B-B14F-4D97-AF65-F5344CB8AC3E}">
        <p14:creationId xmlns:p14="http://schemas.microsoft.com/office/powerpoint/2010/main" val="279400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29F8CA-BB8E-4947-8C64-B61BC8CE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stół&#10;&#10;Opis wygenerowany automatycznie">
            <a:extLst>
              <a:ext uri="{FF2B5EF4-FFF2-40B4-BE49-F238E27FC236}">
                <a16:creationId xmlns:a16="http://schemas.microsoft.com/office/drawing/2014/main" id="{68390381-9DA5-4A46-831C-D99C271F0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48" y="1866507"/>
            <a:ext cx="10441504" cy="3693703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0A20DA-8D9E-4C43-B15F-8CC50B6D832C}"/>
              </a:ext>
            </a:extLst>
          </p:cNvPr>
          <p:cNvSpPr txBox="1"/>
          <p:nvPr/>
        </p:nvSpPr>
        <p:spPr>
          <a:xfrm>
            <a:off x="409446" y="6492875"/>
            <a:ext cx="1230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203864"/>
                </a:solidFill>
              </a:rPr>
              <a:t>Raport Młodzież 2018. Mirosława Grabowska i Magdalena Gwiazda. </a:t>
            </a:r>
            <a:r>
              <a:rPr lang="pl-PL" sz="1200" dirty="0">
                <a:solidFill>
                  <a:srgbClr val="203864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file:///C:/Users/Kamil/Downloads/RAPORT%20M%C5%81ODZIE%C5%BB%202018.pdf</a:t>
            </a:r>
            <a:r>
              <a:rPr lang="pl-PL" sz="1200" dirty="0">
                <a:solidFill>
                  <a:srgbClr val="203864"/>
                </a:solidFill>
              </a:rPr>
              <a:t> (Dostęp na dzień 20.02.2022)</a:t>
            </a:r>
          </a:p>
        </p:txBody>
      </p:sp>
    </p:spTree>
    <p:extLst>
      <p:ext uri="{BB962C8B-B14F-4D97-AF65-F5344CB8AC3E}">
        <p14:creationId xmlns:p14="http://schemas.microsoft.com/office/powerpoint/2010/main" val="2326780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808505-1583-4F87-B9FC-159226B4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stół&#10;&#10;Opis wygenerowany automatycznie">
            <a:extLst>
              <a:ext uri="{FF2B5EF4-FFF2-40B4-BE49-F238E27FC236}">
                <a16:creationId xmlns:a16="http://schemas.microsoft.com/office/drawing/2014/main" id="{E3B5ECF2-138C-49F7-8D63-FDAC8B768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50" y="88126"/>
            <a:ext cx="5458881" cy="6354812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D8B9283-1C99-4FB2-88E9-E44EC9C269DC}"/>
              </a:ext>
            </a:extLst>
          </p:cNvPr>
          <p:cNvSpPr txBox="1"/>
          <p:nvPr/>
        </p:nvSpPr>
        <p:spPr>
          <a:xfrm>
            <a:off x="503715" y="6492875"/>
            <a:ext cx="1230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203864"/>
                </a:solidFill>
              </a:rPr>
              <a:t>Raport Młodzież 2018. Mirosława Grabowska i Magdalena Gwiazda. </a:t>
            </a:r>
            <a:r>
              <a:rPr lang="pl-PL" sz="1200" dirty="0">
                <a:solidFill>
                  <a:srgbClr val="203864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file:///C:/Users/Kamil/Downloads/RAPORT%20M%C5%81ODZIE%C5%BB%202018.pdf</a:t>
            </a:r>
            <a:r>
              <a:rPr lang="pl-PL" sz="1200" dirty="0">
                <a:solidFill>
                  <a:srgbClr val="203864"/>
                </a:solidFill>
              </a:rPr>
              <a:t> (Dostęp na dzień 20.02.2022)</a:t>
            </a:r>
          </a:p>
        </p:txBody>
      </p:sp>
    </p:spTree>
    <p:extLst>
      <p:ext uri="{BB962C8B-B14F-4D97-AF65-F5344CB8AC3E}">
        <p14:creationId xmlns:p14="http://schemas.microsoft.com/office/powerpoint/2010/main" val="3653966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6CA4A2-EF95-43D3-BAB4-FA9B1EF4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203864"/>
                </a:solidFill>
              </a:rPr>
              <a:t>Podejmowane działania dot. aktywności społecznej w szkołach branżowych: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C7E8F9-990E-4E69-903F-407F4CC6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>
                <a:solidFill>
                  <a:srgbClr val="203864"/>
                </a:solidFill>
              </a:rPr>
              <a:t>Wolontariaty (pomoc określonym grupom społecznym np. osobom starszym, niepełnosprawnym, chorym dzieciom, dzieciom osieroconym, pomoc w schroniskach)</a:t>
            </a:r>
          </a:p>
          <a:p>
            <a:pPr algn="just"/>
            <a:r>
              <a:rPr lang="pl-PL" dirty="0">
                <a:solidFill>
                  <a:srgbClr val="203864"/>
                </a:solidFill>
              </a:rPr>
              <a:t>Dyskusje (forma działań podejmowanych głównie wokół książek lub filmów)</a:t>
            </a:r>
          </a:p>
          <a:p>
            <a:pPr algn="just"/>
            <a:r>
              <a:rPr lang="pl-PL" dirty="0">
                <a:solidFill>
                  <a:srgbClr val="203864"/>
                </a:solidFill>
              </a:rPr>
              <a:t>Happeningi, akcje uliczne, kampanie społeczne (np. Tydzień Życzliwości)</a:t>
            </a:r>
          </a:p>
          <a:p>
            <a:pPr algn="just"/>
            <a:r>
              <a:rPr lang="pl-PL" dirty="0">
                <a:solidFill>
                  <a:srgbClr val="203864"/>
                </a:solidFill>
              </a:rPr>
              <a:t>Akcje charytatywne (np. zbieranie nakrętek, zbieranie żywności)</a:t>
            </a:r>
          </a:p>
          <a:p>
            <a:pPr algn="just"/>
            <a:r>
              <a:rPr lang="pl-PL" dirty="0">
                <a:solidFill>
                  <a:srgbClr val="203864"/>
                </a:solidFill>
              </a:rPr>
              <a:t>Warsztaty (np. o cyberprzemocy, regionalizmach)</a:t>
            </a:r>
          </a:p>
          <a:p>
            <a:pPr algn="just"/>
            <a:r>
              <a:rPr lang="pl-PL" dirty="0">
                <a:solidFill>
                  <a:srgbClr val="203864"/>
                </a:solidFill>
              </a:rPr>
              <a:t>Działania artystyczne (np. Pantomima)</a:t>
            </a:r>
          </a:p>
          <a:p>
            <a:pPr algn="just"/>
            <a:r>
              <a:rPr lang="pl-PL" dirty="0">
                <a:solidFill>
                  <a:srgbClr val="203864"/>
                </a:solidFill>
              </a:rPr>
              <a:t>Spotkania z ciekawymi, inspirującymi ludźmi</a:t>
            </a:r>
          </a:p>
          <a:p>
            <a:pPr algn="just"/>
            <a:r>
              <a:rPr lang="pl-PL" dirty="0">
                <a:solidFill>
                  <a:srgbClr val="203864"/>
                </a:solidFill>
              </a:rPr>
              <a:t>Akademie szkolne</a:t>
            </a:r>
          </a:p>
          <a:p>
            <a:pPr algn="just"/>
            <a:r>
              <a:rPr lang="pl-PL" dirty="0">
                <a:solidFill>
                  <a:srgbClr val="203864"/>
                </a:solidFill>
              </a:rPr>
              <a:t>Profilaktyka</a:t>
            </a:r>
          </a:p>
          <a:p>
            <a:pPr algn="just"/>
            <a:r>
              <a:rPr lang="pl-PL" dirty="0">
                <a:solidFill>
                  <a:srgbClr val="203864"/>
                </a:solidFill>
              </a:rPr>
              <a:t>Konkursy</a:t>
            </a:r>
          </a:p>
          <a:p>
            <a:pPr algn="just"/>
            <a:r>
              <a:rPr lang="pl-PL" dirty="0">
                <a:solidFill>
                  <a:srgbClr val="203864"/>
                </a:solidFill>
              </a:rPr>
              <a:t>Wycieczki </a:t>
            </a: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23C6D96-AA56-450E-8417-636086436B5B}"/>
              </a:ext>
            </a:extLst>
          </p:cNvPr>
          <p:cNvSpPr txBox="1"/>
          <p:nvPr/>
        </p:nvSpPr>
        <p:spPr>
          <a:xfrm>
            <a:off x="157018" y="619279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203864"/>
                </a:solidFill>
              </a:rPr>
              <a:t>EDUKACJA OBYWATELSKA DLA KAŻDEGO, czyli o kształtowaniu kompetencji obywatelskich w Młodzieżowych Ośrodkach Socjoterapii, Młodzieżowych Ośrodkach Wychowawczych oraz w Szkołach Branżowych Raport z badań, Elżbieta </a:t>
            </a:r>
            <a:r>
              <a:rPr lang="pl-PL" sz="1100" dirty="0" err="1">
                <a:solidFill>
                  <a:srgbClr val="203864"/>
                </a:solidFill>
              </a:rPr>
              <a:t>Świdrowska</a:t>
            </a:r>
            <a:r>
              <a:rPr lang="pl-PL" sz="1100" dirty="0">
                <a:solidFill>
                  <a:srgbClr val="203864"/>
                </a:solidFill>
              </a:rPr>
              <a:t>, Zuzanna Rokita, </a:t>
            </a:r>
            <a:r>
              <a:rPr lang="pl-PL" sz="1100" dirty="0">
                <a:solidFill>
                  <a:srgbClr val="20386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https://ceo.org.pl/sites/default/files/raport_oby_mlodziez.pdf</a:t>
            </a:r>
            <a:r>
              <a:rPr lang="pl-PL" sz="1100" dirty="0">
                <a:solidFill>
                  <a:srgbClr val="203864"/>
                </a:solidFill>
              </a:rPr>
              <a:t> (Dostęp na dzień 19.02.2022)</a:t>
            </a:r>
          </a:p>
        </p:txBody>
      </p:sp>
    </p:spTree>
    <p:extLst>
      <p:ext uri="{BB962C8B-B14F-4D97-AF65-F5344CB8AC3E}">
        <p14:creationId xmlns:p14="http://schemas.microsoft.com/office/powerpoint/2010/main" val="943495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6CA4A2-EF95-43D3-BAB4-FA9B1EF4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Podejmowanie działania dot. aktywności społecznej w szkołach branżowych: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C7E8F9-990E-4E69-903F-407F4CC6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900" y="1388225"/>
            <a:ext cx="5053066" cy="254660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>
                <a:solidFill>
                  <a:srgbClr val="203864"/>
                </a:solidFill>
              </a:rPr>
              <a:t>„</a:t>
            </a:r>
            <a:r>
              <a:rPr lang="en-US" sz="2000" dirty="0" err="1">
                <a:solidFill>
                  <a:srgbClr val="203864"/>
                </a:solidFill>
              </a:rPr>
              <a:t>Powyższe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zestawienie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pokazuje</a:t>
            </a:r>
            <a:r>
              <a:rPr lang="en-US" sz="2000" dirty="0">
                <a:solidFill>
                  <a:srgbClr val="203864"/>
                </a:solidFill>
              </a:rPr>
              <a:t>, </a:t>
            </a:r>
            <a:r>
              <a:rPr lang="en-US" sz="2000" dirty="0" err="1">
                <a:solidFill>
                  <a:srgbClr val="203864"/>
                </a:solidFill>
              </a:rPr>
              <a:t>że</a:t>
            </a:r>
            <a:r>
              <a:rPr lang="en-US" sz="2000" dirty="0">
                <a:solidFill>
                  <a:srgbClr val="203864"/>
                </a:solidFill>
              </a:rPr>
              <a:t> w </a:t>
            </a:r>
            <a:r>
              <a:rPr lang="en-US" sz="2000" dirty="0" err="1">
                <a:solidFill>
                  <a:srgbClr val="203864"/>
                </a:solidFill>
              </a:rPr>
              <a:t>badanych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placówkach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podejmowanych</a:t>
            </a:r>
            <a:r>
              <a:rPr lang="en-US" sz="2000" dirty="0">
                <a:solidFill>
                  <a:srgbClr val="203864"/>
                </a:solidFill>
              </a:rPr>
              <a:t> jest </a:t>
            </a:r>
            <a:r>
              <a:rPr lang="en-US" sz="2000" dirty="0" err="1">
                <a:solidFill>
                  <a:srgbClr val="203864"/>
                </a:solidFill>
              </a:rPr>
              <a:t>wiele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działań</a:t>
            </a:r>
            <a:r>
              <a:rPr lang="en-US" sz="2000" dirty="0">
                <a:solidFill>
                  <a:srgbClr val="203864"/>
                </a:solidFill>
              </a:rPr>
              <a:t>, </a:t>
            </a:r>
            <a:r>
              <a:rPr lang="en-US" sz="2000" dirty="0" err="1">
                <a:solidFill>
                  <a:srgbClr val="203864"/>
                </a:solidFill>
              </a:rPr>
              <a:t>aczkolwiek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rzadko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kiedy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są</a:t>
            </a:r>
            <a:r>
              <a:rPr lang="en-US" sz="2000" dirty="0">
                <a:solidFill>
                  <a:srgbClr val="203864"/>
                </a:solidFill>
              </a:rPr>
              <a:t> to </a:t>
            </a:r>
            <a:r>
              <a:rPr lang="en-US" sz="2000" dirty="0" err="1">
                <a:solidFill>
                  <a:srgbClr val="203864"/>
                </a:solidFill>
              </a:rPr>
              <a:t>oddzielne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projekty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realizowane</a:t>
            </a:r>
            <a:r>
              <a:rPr lang="en-US" sz="2000" dirty="0">
                <a:solidFill>
                  <a:srgbClr val="203864"/>
                </a:solidFill>
              </a:rPr>
              <a:t> z </a:t>
            </a:r>
            <a:r>
              <a:rPr lang="en-US" sz="2000" dirty="0" err="1">
                <a:solidFill>
                  <a:srgbClr val="203864"/>
                </a:solidFill>
              </a:rPr>
              <a:t>młodzieżą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dla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osiągnięcia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konkretnych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celów</a:t>
            </a:r>
            <a:r>
              <a:rPr lang="en-US" sz="2000" dirty="0">
                <a:solidFill>
                  <a:srgbClr val="203864"/>
                </a:solidFill>
              </a:rPr>
              <a:t>, </a:t>
            </a:r>
            <a:r>
              <a:rPr lang="en-US" sz="2000" dirty="0" err="1">
                <a:solidFill>
                  <a:srgbClr val="203864"/>
                </a:solidFill>
              </a:rPr>
              <a:t>natomiast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większość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stanowią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działania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socjalizacyjne</a:t>
            </a:r>
            <a:r>
              <a:rPr lang="en-US" sz="2000" dirty="0">
                <a:solidFill>
                  <a:srgbClr val="203864"/>
                </a:solidFill>
              </a:rPr>
              <a:t>, </a:t>
            </a:r>
            <a:r>
              <a:rPr lang="en-US" sz="2000" dirty="0" err="1">
                <a:solidFill>
                  <a:srgbClr val="203864"/>
                </a:solidFill>
              </a:rPr>
              <a:t>uwzględniające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wyjścia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na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zewnątrz</a:t>
            </a:r>
            <a:r>
              <a:rPr lang="en-US" sz="2000" dirty="0">
                <a:solidFill>
                  <a:srgbClr val="203864"/>
                </a:solidFill>
              </a:rPr>
              <a:t>, </a:t>
            </a:r>
            <a:r>
              <a:rPr lang="en-US" sz="2000" dirty="0" err="1">
                <a:solidFill>
                  <a:srgbClr val="203864"/>
                </a:solidFill>
              </a:rPr>
              <a:t>działania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na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rzecz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innych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grup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społecznych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czy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warsztaty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profilaktyczne</a:t>
            </a:r>
            <a:r>
              <a:rPr lang="en-US" sz="2000" dirty="0">
                <a:solidFill>
                  <a:srgbClr val="203864"/>
                </a:solidFill>
              </a:rPr>
              <a:t>. </a:t>
            </a:r>
            <a:r>
              <a:rPr lang="en-US" sz="2000" dirty="0" err="1">
                <a:solidFill>
                  <a:srgbClr val="203864"/>
                </a:solidFill>
              </a:rPr>
              <a:t>Respondenci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badań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jakościowych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wskazywali</a:t>
            </a:r>
            <a:r>
              <a:rPr lang="en-US" sz="2000" dirty="0">
                <a:solidFill>
                  <a:srgbClr val="203864"/>
                </a:solidFill>
              </a:rPr>
              <a:t>, </a:t>
            </a:r>
            <a:r>
              <a:rPr lang="en-US" sz="2000" dirty="0" err="1">
                <a:solidFill>
                  <a:srgbClr val="203864"/>
                </a:solidFill>
              </a:rPr>
              <a:t>że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bardzo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rzadko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otrzymują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oferty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udziału</a:t>
            </a:r>
            <a:r>
              <a:rPr lang="en-US" sz="2000" dirty="0">
                <a:solidFill>
                  <a:srgbClr val="203864"/>
                </a:solidFill>
              </a:rPr>
              <a:t> w </a:t>
            </a:r>
            <a:r>
              <a:rPr lang="en-US" sz="2000" dirty="0" err="1">
                <a:solidFill>
                  <a:srgbClr val="203864"/>
                </a:solidFill>
              </a:rPr>
              <a:t>projekcie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organizowanym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przez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zewnętrzne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organizacje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pozarządowe</a:t>
            </a:r>
            <a:r>
              <a:rPr lang="en-US" sz="2000" dirty="0">
                <a:solidFill>
                  <a:srgbClr val="203864"/>
                </a:solidFill>
              </a:rPr>
              <a:t>.”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23C6D96-AA56-450E-8417-636086436B5B}"/>
              </a:ext>
            </a:extLst>
          </p:cNvPr>
          <p:cNvSpPr txBox="1"/>
          <p:nvPr/>
        </p:nvSpPr>
        <p:spPr>
          <a:xfrm>
            <a:off x="6893477" y="5758733"/>
            <a:ext cx="5057398" cy="254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03864"/>
                </a:solidFill>
              </a:rPr>
              <a:t>EDUKACJA OBYWATELSKA DLA KAŻDEGO, </a:t>
            </a:r>
            <a:r>
              <a:rPr lang="en-US" sz="1200" dirty="0" err="1">
                <a:solidFill>
                  <a:srgbClr val="203864"/>
                </a:solidFill>
              </a:rPr>
              <a:t>czyli</a:t>
            </a:r>
            <a:r>
              <a:rPr lang="en-US" sz="1200" dirty="0">
                <a:solidFill>
                  <a:srgbClr val="203864"/>
                </a:solidFill>
              </a:rPr>
              <a:t> o </a:t>
            </a:r>
            <a:r>
              <a:rPr lang="en-US" sz="1200" dirty="0" err="1">
                <a:solidFill>
                  <a:srgbClr val="203864"/>
                </a:solidFill>
              </a:rPr>
              <a:t>kształtowaniu</a:t>
            </a:r>
            <a:r>
              <a:rPr lang="en-US" sz="1200" dirty="0">
                <a:solidFill>
                  <a:srgbClr val="203864"/>
                </a:solidFill>
              </a:rPr>
              <a:t> </a:t>
            </a:r>
            <a:r>
              <a:rPr lang="en-US" sz="1200" dirty="0" err="1">
                <a:solidFill>
                  <a:srgbClr val="203864"/>
                </a:solidFill>
              </a:rPr>
              <a:t>kompetencji</a:t>
            </a:r>
            <a:r>
              <a:rPr lang="en-US" sz="1200" dirty="0">
                <a:solidFill>
                  <a:srgbClr val="203864"/>
                </a:solidFill>
              </a:rPr>
              <a:t> </a:t>
            </a:r>
            <a:r>
              <a:rPr lang="en-US" sz="1200" dirty="0" err="1">
                <a:solidFill>
                  <a:srgbClr val="203864"/>
                </a:solidFill>
              </a:rPr>
              <a:t>obywatelskich</a:t>
            </a:r>
            <a:r>
              <a:rPr lang="en-US" sz="1200" dirty="0">
                <a:solidFill>
                  <a:srgbClr val="203864"/>
                </a:solidFill>
              </a:rPr>
              <a:t> w </a:t>
            </a:r>
            <a:r>
              <a:rPr lang="en-US" sz="1200" dirty="0" err="1">
                <a:solidFill>
                  <a:srgbClr val="203864"/>
                </a:solidFill>
              </a:rPr>
              <a:t>Młodzieżowych</a:t>
            </a:r>
            <a:r>
              <a:rPr lang="en-US" sz="1200" dirty="0">
                <a:solidFill>
                  <a:srgbClr val="203864"/>
                </a:solidFill>
              </a:rPr>
              <a:t> </a:t>
            </a:r>
            <a:r>
              <a:rPr lang="en-US" sz="1200" dirty="0" err="1">
                <a:solidFill>
                  <a:srgbClr val="203864"/>
                </a:solidFill>
              </a:rPr>
              <a:t>Ośrodkach</a:t>
            </a:r>
            <a:r>
              <a:rPr lang="en-US" sz="1200" dirty="0">
                <a:solidFill>
                  <a:srgbClr val="203864"/>
                </a:solidFill>
              </a:rPr>
              <a:t> </a:t>
            </a:r>
            <a:r>
              <a:rPr lang="en-US" sz="1200" dirty="0" err="1">
                <a:solidFill>
                  <a:srgbClr val="203864"/>
                </a:solidFill>
              </a:rPr>
              <a:t>Socjoterapii</a:t>
            </a:r>
            <a:r>
              <a:rPr lang="en-US" sz="1200" dirty="0">
                <a:solidFill>
                  <a:srgbClr val="203864"/>
                </a:solidFill>
              </a:rPr>
              <a:t>, </a:t>
            </a:r>
            <a:r>
              <a:rPr lang="en-US" sz="1200" dirty="0" err="1">
                <a:solidFill>
                  <a:srgbClr val="203864"/>
                </a:solidFill>
              </a:rPr>
              <a:t>Młodzieżowych</a:t>
            </a:r>
            <a:r>
              <a:rPr lang="en-US" sz="1200" dirty="0">
                <a:solidFill>
                  <a:srgbClr val="203864"/>
                </a:solidFill>
              </a:rPr>
              <a:t> </a:t>
            </a:r>
            <a:r>
              <a:rPr lang="en-US" sz="1200" dirty="0" err="1">
                <a:solidFill>
                  <a:srgbClr val="203864"/>
                </a:solidFill>
              </a:rPr>
              <a:t>Ośrodkach</a:t>
            </a:r>
            <a:r>
              <a:rPr lang="en-US" sz="1200" dirty="0">
                <a:solidFill>
                  <a:srgbClr val="203864"/>
                </a:solidFill>
              </a:rPr>
              <a:t> </a:t>
            </a:r>
            <a:r>
              <a:rPr lang="en-US" sz="1200" dirty="0" err="1">
                <a:solidFill>
                  <a:srgbClr val="203864"/>
                </a:solidFill>
              </a:rPr>
              <a:t>Wychowawczych</a:t>
            </a:r>
            <a:r>
              <a:rPr lang="en-US" sz="1200" dirty="0">
                <a:solidFill>
                  <a:srgbClr val="203864"/>
                </a:solidFill>
              </a:rPr>
              <a:t> </a:t>
            </a:r>
            <a:r>
              <a:rPr lang="en-US" sz="1200" dirty="0" err="1">
                <a:solidFill>
                  <a:srgbClr val="203864"/>
                </a:solidFill>
              </a:rPr>
              <a:t>oraz</a:t>
            </a:r>
            <a:r>
              <a:rPr lang="en-US" sz="1200" dirty="0">
                <a:solidFill>
                  <a:srgbClr val="203864"/>
                </a:solidFill>
              </a:rPr>
              <a:t> w </a:t>
            </a:r>
            <a:r>
              <a:rPr lang="en-US" sz="1200" dirty="0" err="1">
                <a:solidFill>
                  <a:srgbClr val="203864"/>
                </a:solidFill>
              </a:rPr>
              <a:t>Szkołach</a:t>
            </a:r>
            <a:r>
              <a:rPr lang="en-US" sz="1200" dirty="0">
                <a:solidFill>
                  <a:srgbClr val="203864"/>
                </a:solidFill>
              </a:rPr>
              <a:t> </a:t>
            </a:r>
            <a:r>
              <a:rPr lang="en-US" sz="1200" dirty="0" err="1">
                <a:solidFill>
                  <a:srgbClr val="203864"/>
                </a:solidFill>
              </a:rPr>
              <a:t>Branżowych</a:t>
            </a:r>
            <a:r>
              <a:rPr lang="en-US" sz="1200" dirty="0">
                <a:solidFill>
                  <a:srgbClr val="203864"/>
                </a:solidFill>
              </a:rPr>
              <a:t> </a:t>
            </a:r>
            <a:r>
              <a:rPr lang="en-US" sz="1200" dirty="0" err="1">
                <a:solidFill>
                  <a:srgbClr val="203864"/>
                </a:solidFill>
              </a:rPr>
              <a:t>Raport</a:t>
            </a:r>
            <a:r>
              <a:rPr lang="en-US" sz="1200" dirty="0">
                <a:solidFill>
                  <a:srgbClr val="203864"/>
                </a:solidFill>
              </a:rPr>
              <a:t> z </a:t>
            </a:r>
            <a:r>
              <a:rPr lang="en-US" sz="1200" dirty="0" err="1">
                <a:solidFill>
                  <a:srgbClr val="203864"/>
                </a:solidFill>
              </a:rPr>
              <a:t>badań</a:t>
            </a:r>
            <a:r>
              <a:rPr lang="en-US" sz="1200" dirty="0">
                <a:solidFill>
                  <a:srgbClr val="203864"/>
                </a:solidFill>
              </a:rPr>
              <a:t>, </a:t>
            </a:r>
            <a:r>
              <a:rPr lang="en-US" sz="1200" dirty="0" err="1">
                <a:solidFill>
                  <a:srgbClr val="203864"/>
                </a:solidFill>
              </a:rPr>
              <a:t>Elżbieta</a:t>
            </a:r>
            <a:r>
              <a:rPr lang="en-US" sz="1200" dirty="0">
                <a:solidFill>
                  <a:srgbClr val="203864"/>
                </a:solidFill>
              </a:rPr>
              <a:t> </a:t>
            </a:r>
            <a:r>
              <a:rPr lang="en-US" sz="1200" dirty="0" err="1">
                <a:solidFill>
                  <a:srgbClr val="203864"/>
                </a:solidFill>
              </a:rPr>
              <a:t>Świdrowska</a:t>
            </a:r>
            <a:r>
              <a:rPr lang="pl-PL" sz="1200" dirty="0">
                <a:solidFill>
                  <a:srgbClr val="203864"/>
                </a:solidFill>
              </a:rPr>
              <a:t>, </a:t>
            </a:r>
            <a:r>
              <a:rPr lang="en-US" sz="1200" dirty="0" err="1">
                <a:solidFill>
                  <a:srgbClr val="203864"/>
                </a:solidFill>
              </a:rPr>
              <a:t>Zuzanna</a:t>
            </a:r>
            <a:r>
              <a:rPr lang="en-US" sz="1200" dirty="0">
                <a:solidFill>
                  <a:srgbClr val="203864"/>
                </a:solidFill>
              </a:rPr>
              <a:t> </a:t>
            </a:r>
            <a:r>
              <a:rPr lang="en-US" sz="1200" dirty="0" err="1">
                <a:solidFill>
                  <a:srgbClr val="203864"/>
                </a:solidFill>
              </a:rPr>
              <a:t>Rokita</a:t>
            </a:r>
            <a:r>
              <a:rPr lang="en-US" sz="1200" dirty="0">
                <a:solidFill>
                  <a:srgbClr val="203864"/>
                </a:solidFill>
              </a:rPr>
              <a:t>, </a:t>
            </a:r>
            <a:r>
              <a:rPr lang="en-US" sz="1200" dirty="0">
                <a:solidFill>
                  <a:srgbClr val="20386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https://ceo.org.pl/sites/default/files/raport_oby_mlodziez.pdf</a:t>
            </a:r>
            <a:r>
              <a:rPr lang="en-US" sz="1200" dirty="0">
                <a:solidFill>
                  <a:srgbClr val="203864"/>
                </a:solidFill>
              </a:rPr>
              <a:t> (</a:t>
            </a:r>
            <a:r>
              <a:rPr lang="en-US" sz="1200" dirty="0" err="1">
                <a:solidFill>
                  <a:srgbClr val="203864"/>
                </a:solidFill>
              </a:rPr>
              <a:t>Dostęp</a:t>
            </a:r>
            <a:r>
              <a:rPr lang="en-US" sz="1200" dirty="0">
                <a:solidFill>
                  <a:srgbClr val="203864"/>
                </a:solidFill>
              </a:rPr>
              <a:t> </a:t>
            </a:r>
            <a:r>
              <a:rPr lang="en-US" sz="1200" dirty="0" err="1">
                <a:solidFill>
                  <a:srgbClr val="203864"/>
                </a:solidFill>
              </a:rPr>
              <a:t>na</a:t>
            </a:r>
            <a:r>
              <a:rPr lang="en-US" sz="1200" dirty="0">
                <a:solidFill>
                  <a:srgbClr val="203864"/>
                </a:solidFill>
              </a:rPr>
              <a:t> </a:t>
            </a:r>
            <a:r>
              <a:rPr lang="en-US" sz="1200" dirty="0" err="1">
                <a:solidFill>
                  <a:srgbClr val="203864"/>
                </a:solidFill>
              </a:rPr>
              <a:t>dzień</a:t>
            </a:r>
            <a:r>
              <a:rPr lang="en-US" sz="1200" dirty="0">
                <a:solidFill>
                  <a:srgbClr val="203864"/>
                </a:solidFill>
              </a:rPr>
              <a:t> 19.02.2022)</a:t>
            </a:r>
          </a:p>
        </p:txBody>
      </p:sp>
    </p:spTree>
    <p:extLst>
      <p:ext uri="{BB962C8B-B14F-4D97-AF65-F5344CB8AC3E}">
        <p14:creationId xmlns:p14="http://schemas.microsoft.com/office/powerpoint/2010/main" val="163289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6CA4A2-EF95-43D3-BAB4-FA9B1EF4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203864"/>
                </a:solidFill>
              </a:rPr>
              <a:t>Samorządy uczniowskie w szkołach branżowych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C7E8F9-990E-4E69-903F-407F4CC6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203864"/>
                </a:solidFill>
              </a:rPr>
              <a:t>Samorządy uczniowskie funkcjonują we wszystkich badanych placówkach – organizowane są wybory powszechne, poprzedzone kampanią wyborczą i debatami, a sam dzień wyborów zorganizowany jest na wzór wyborów państwowych (z urną, listą wyborców, komisją wyborczą itd.)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23C6D96-AA56-450E-8417-636086436B5B}"/>
              </a:ext>
            </a:extLst>
          </p:cNvPr>
          <p:cNvSpPr txBox="1"/>
          <p:nvPr/>
        </p:nvSpPr>
        <p:spPr>
          <a:xfrm>
            <a:off x="157018" y="619279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203864"/>
                </a:solidFill>
              </a:rPr>
              <a:t>EDUKACJA OBYWATELSKA DLA KAŻDEGO, czyli o kształtowaniu kompetencji obywatelskich w Młodzieżowych Ośrodkach Socjoterapii, Młodzieżowych Ośrodkach Wychowawczych oraz w Szkołach Branżowych Raport z badań, Elżbieta </a:t>
            </a:r>
            <a:r>
              <a:rPr lang="pl-PL" sz="1100" dirty="0" err="1">
                <a:solidFill>
                  <a:srgbClr val="203864"/>
                </a:solidFill>
              </a:rPr>
              <a:t>Świdrowska</a:t>
            </a:r>
            <a:r>
              <a:rPr lang="pl-PL" sz="1100" dirty="0">
                <a:solidFill>
                  <a:srgbClr val="203864"/>
                </a:solidFill>
              </a:rPr>
              <a:t>, Zuzanna Rokita, </a:t>
            </a:r>
            <a:r>
              <a:rPr lang="pl-PL" sz="1100" dirty="0">
                <a:solidFill>
                  <a:srgbClr val="20386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https://ceo.org.pl/sites/default/files/raport_oby_mlodziez.pdf</a:t>
            </a:r>
            <a:r>
              <a:rPr lang="pl-PL" sz="1100" dirty="0">
                <a:solidFill>
                  <a:srgbClr val="203864"/>
                </a:solidFill>
              </a:rPr>
              <a:t> (Dostęp na dzień 19.02.2022)</a:t>
            </a:r>
          </a:p>
        </p:txBody>
      </p:sp>
    </p:spTree>
    <p:extLst>
      <p:ext uri="{BB962C8B-B14F-4D97-AF65-F5344CB8AC3E}">
        <p14:creationId xmlns:p14="http://schemas.microsoft.com/office/powerpoint/2010/main" val="26431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6CA4A2-EF95-43D3-BAB4-FA9B1EF4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Jednak w praktyce nie działają one tak dobrze, o czym mówią sami nauczyciele szkół branżowych: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C7E8F9-990E-4E69-903F-407F4CC6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675" y="2061249"/>
            <a:ext cx="6652096" cy="45011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„</a:t>
            </a:r>
            <a:r>
              <a:rPr lang="en-US" sz="1700" dirty="0" err="1"/>
              <a:t>Nie</a:t>
            </a:r>
            <a:r>
              <a:rPr lang="en-US" sz="1700" dirty="0"/>
              <a:t> </a:t>
            </a:r>
            <a:r>
              <a:rPr lang="en-US" sz="1700" dirty="0" err="1"/>
              <a:t>funkcjonuje</a:t>
            </a:r>
            <a:r>
              <a:rPr lang="en-US" sz="1700" dirty="0"/>
              <a:t> </a:t>
            </a:r>
            <a:r>
              <a:rPr lang="en-US" sz="1700" dirty="0" err="1"/>
              <a:t>tak</a:t>
            </a:r>
            <a:r>
              <a:rPr lang="en-US" sz="1700" dirty="0"/>
              <a:t> jak </a:t>
            </a:r>
            <a:r>
              <a:rPr lang="en-US" sz="1700" dirty="0" err="1"/>
              <a:t>powinien</a:t>
            </a:r>
            <a:r>
              <a:rPr lang="en-US" sz="1700" dirty="0"/>
              <a:t> – </a:t>
            </a:r>
            <a:r>
              <a:rPr lang="en-US" sz="1700" dirty="0" err="1"/>
              <a:t>powinien</a:t>
            </a:r>
            <a:r>
              <a:rPr lang="en-US" sz="1700" dirty="0"/>
              <a:t> </a:t>
            </a:r>
            <a:r>
              <a:rPr lang="en-US" sz="1700" dirty="0" err="1"/>
              <a:t>mieć</a:t>
            </a:r>
            <a:r>
              <a:rPr lang="en-US" sz="1700" dirty="0"/>
              <a:t> </a:t>
            </a:r>
            <a:r>
              <a:rPr lang="en-US" sz="1700" dirty="0" err="1"/>
              <a:t>większą</a:t>
            </a:r>
            <a:r>
              <a:rPr lang="en-US" sz="1700" dirty="0"/>
              <a:t> </a:t>
            </a:r>
            <a:r>
              <a:rPr lang="en-US" sz="1700" dirty="0" err="1"/>
              <a:t>sprawczość</a:t>
            </a:r>
            <a:r>
              <a:rPr lang="en-US" sz="1700" dirty="0"/>
              <a:t> – [</a:t>
            </a:r>
            <a:r>
              <a:rPr lang="en-US" sz="1700" dirty="0" err="1"/>
              <a:t>uczniowie</a:t>
            </a:r>
            <a:r>
              <a:rPr lang="en-US" sz="1700" dirty="0"/>
              <a:t>] </a:t>
            </a:r>
            <a:r>
              <a:rPr lang="en-US" sz="1700" dirty="0" err="1"/>
              <a:t>rzadko</a:t>
            </a:r>
            <a:r>
              <a:rPr lang="en-US" sz="1700" dirty="0"/>
              <a:t> </a:t>
            </a:r>
            <a:r>
              <a:rPr lang="en-US" sz="1700" dirty="0" err="1"/>
              <a:t>sami</a:t>
            </a:r>
            <a:r>
              <a:rPr lang="en-US" sz="1700" dirty="0"/>
              <a:t> </a:t>
            </a:r>
            <a:r>
              <a:rPr lang="en-US" sz="1700" dirty="0" err="1"/>
              <a:t>wychodzą</a:t>
            </a:r>
            <a:r>
              <a:rPr lang="en-US" sz="1700" dirty="0"/>
              <a:t> z </a:t>
            </a:r>
            <a:r>
              <a:rPr lang="en-US" sz="1700" dirty="0" err="1"/>
              <a:t>inicjatywami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pomysłami</a:t>
            </a:r>
            <a:r>
              <a:rPr lang="en-US" sz="1700" dirty="0"/>
              <a:t>…”</a:t>
            </a:r>
          </a:p>
          <a:p>
            <a:r>
              <a:rPr lang="en-US" sz="1700" dirty="0"/>
              <a:t>„[…] </a:t>
            </a:r>
            <a:r>
              <a:rPr lang="en-US" sz="1700" dirty="0" err="1"/>
              <a:t>nie</a:t>
            </a:r>
            <a:r>
              <a:rPr lang="en-US" sz="1700" dirty="0"/>
              <a:t> </a:t>
            </a:r>
            <a:r>
              <a:rPr lang="en-US" sz="1700" dirty="0" err="1"/>
              <a:t>funkcjonuje</a:t>
            </a:r>
            <a:r>
              <a:rPr lang="en-US" sz="1700" dirty="0"/>
              <a:t> </a:t>
            </a:r>
            <a:r>
              <a:rPr lang="en-US" sz="1700" dirty="0" err="1"/>
              <a:t>tak</a:t>
            </a:r>
            <a:r>
              <a:rPr lang="en-US" sz="1700" dirty="0"/>
              <a:t>, jak w </a:t>
            </a:r>
            <a:r>
              <a:rPr lang="en-US" sz="1700" dirty="0" err="1"/>
              <a:t>innych</a:t>
            </a:r>
            <a:r>
              <a:rPr lang="en-US" sz="1700" dirty="0"/>
              <a:t> </a:t>
            </a:r>
            <a:r>
              <a:rPr lang="en-US" sz="1700" dirty="0" err="1"/>
              <a:t>szkołach</a:t>
            </a:r>
            <a:r>
              <a:rPr lang="en-US" sz="1700" dirty="0"/>
              <a:t>, </a:t>
            </a:r>
            <a:r>
              <a:rPr lang="en-US" sz="1700" dirty="0" err="1"/>
              <a:t>wysuwają</a:t>
            </a:r>
            <a:r>
              <a:rPr lang="en-US" sz="1700" dirty="0"/>
              <a:t> </a:t>
            </a:r>
            <a:r>
              <a:rPr lang="en-US" sz="1700" dirty="0" err="1"/>
              <a:t>propozycje</a:t>
            </a:r>
            <a:r>
              <a:rPr lang="en-US" sz="1700" dirty="0"/>
              <a:t> </a:t>
            </a:r>
            <a:r>
              <a:rPr lang="en-US" sz="1700" dirty="0" err="1"/>
              <a:t>głównie</a:t>
            </a:r>
            <a:r>
              <a:rPr lang="en-US" sz="1700" dirty="0"/>
              <a:t> </a:t>
            </a:r>
            <a:r>
              <a:rPr lang="en-US" sz="1700" dirty="0" err="1"/>
              <a:t>wobec</a:t>
            </a:r>
            <a:r>
              <a:rPr lang="en-US" sz="1700" dirty="0"/>
              <a:t> </a:t>
            </a:r>
            <a:r>
              <a:rPr lang="en-US" sz="1700" dirty="0" err="1"/>
              <a:t>czasu</a:t>
            </a:r>
            <a:r>
              <a:rPr lang="en-US" sz="1700" dirty="0"/>
              <a:t> </a:t>
            </a:r>
            <a:r>
              <a:rPr lang="en-US" sz="1700" dirty="0" err="1"/>
              <a:t>wolnego</a:t>
            </a:r>
            <a:r>
              <a:rPr lang="en-US" sz="1700" dirty="0"/>
              <a:t> </a:t>
            </a:r>
            <a:r>
              <a:rPr lang="en-US" sz="1700" dirty="0" err="1"/>
              <a:t>czy</a:t>
            </a:r>
            <a:r>
              <a:rPr lang="en-US" sz="1700" dirty="0"/>
              <a:t> </a:t>
            </a:r>
            <a:r>
              <a:rPr lang="en-US" sz="1700" dirty="0" err="1"/>
              <a:t>zmianach</a:t>
            </a:r>
            <a:r>
              <a:rPr lang="en-US" sz="1700" dirty="0"/>
              <a:t> w </a:t>
            </a:r>
            <a:r>
              <a:rPr lang="en-US" sz="1700" dirty="0" err="1"/>
              <a:t>ocenie</a:t>
            </a:r>
            <a:r>
              <a:rPr lang="en-US" sz="1700" dirty="0"/>
              <a:t> </a:t>
            </a:r>
            <a:r>
              <a:rPr lang="en-US" sz="1700" dirty="0" err="1"/>
              <a:t>punktacji</a:t>
            </a:r>
            <a:r>
              <a:rPr lang="en-US" sz="1700" dirty="0"/>
              <a:t>”</a:t>
            </a:r>
            <a:endParaRPr lang="pl-PL" sz="1700" dirty="0"/>
          </a:p>
          <a:p>
            <a:endParaRPr lang="pl-PL" sz="1700" dirty="0"/>
          </a:p>
          <a:p>
            <a:endParaRPr lang="en-US" sz="1700" dirty="0"/>
          </a:p>
          <a:p>
            <a:pPr marL="0"/>
            <a:r>
              <a:rPr lang="en-US" sz="1700" dirty="0" err="1"/>
              <a:t>Nauczyciele</a:t>
            </a:r>
            <a:r>
              <a:rPr lang="en-US" sz="1700" dirty="0"/>
              <a:t> </a:t>
            </a:r>
            <a:r>
              <a:rPr lang="en-US" sz="1700" dirty="0" err="1"/>
              <a:t>twierdzą</a:t>
            </a:r>
            <a:r>
              <a:rPr lang="en-US" sz="1700" dirty="0"/>
              <a:t>, </a:t>
            </a:r>
            <a:r>
              <a:rPr lang="en-US" sz="1700" dirty="0" err="1"/>
              <a:t>że</a:t>
            </a:r>
            <a:r>
              <a:rPr lang="en-US" sz="1700" dirty="0"/>
              <a:t> </a:t>
            </a:r>
            <a:r>
              <a:rPr lang="en-US" sz="1700" dirty="0" err="1"/>
              <a:t>wynika</a:t>
            </a:r>
            <a:r>
              <a:rPr lang="en-US" sz="1700" dirty="0"/>
              <a:t> to z </a:t>
            </a:r>
            <a:r>
              <a:rPr lang="en-US" sz="1700" dirty="0" err="1"/>
              <a:t>ukierunkowania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działania</a:t>
            </a:r>
            <a:r>
              <a:rPr lang="en-US" sz="1700" dirty="0"/>
              <a:t> </a:t>
            </a:r>
            <a:r>
              <a:rPr lang="en-US" sz="1700" dirty="0" err="1"/>
              <a:t>praktyczne</a:t>
            </a:r>
            <a:r>
              <a:rPr lang="en-US" sz="1700" dirty="0"/>
              <a:t>, </a:t>
            </a:r>
            <a:r>
              <a:rPr lang="en-US" sz="1700" dirty="0" err="1"/>
              <a:t>związane</a:t>
            </a:r>
            <a:r>
              <a:rPr lang="en-US" sz="1700" dirty="0"/>
              <a:t> </a:t>
            </a:r>
            <a:r>
              <a:rPr lang="en-US" sz="1700" dirty="0" err="1"/>
              <a:t>stricte</a:t>
            </a:r>
            <a:r>
              <a:rPr lang="en-US" sz="1700" dirty="0"/>
              <a:t> z </a:t>
            </a:r>
            <a:r>
              <a:rPr lang="en-US" sz="1700" dirty="0" err="1"/>
              <a:t>nauką</a:t>
            </a:r>
            <a:r>
              <a:rPr lang="en-US" sz="1700" dirty="0"/>
              <a:t> </a:t>
            </a:r>
            <a:r>
              <a:rPr lang="en-US" sz="1700" dirty="0" err="1"/>
              <a:t>zawodu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przywiązywania</a:t>
            </a:r>
            <a:r>
              <a:rPr lang="en-US" sz="1700" dirty="0"/>
              <a:t> </a:t>
            </a:r>
            <a:r>
              <a:rPr lang="en-US" sz="1700" dirty="0" err="1"/>
              <a:t>małej</a:t>
            </a:r>
            <a:r>
              <a:rPr lang="en-US" sz="1700" dirty="0"/>
              <a:t> </a:t>
            </a:r>
            <a:r>
              <a:rPr lang="en-US" sz="1700" dirty="0" err="1"/>
              <a:t>wagi</a:t>
            </a:r>
            <a:r>
              <a:rPr lang="en-US" sz="1700" dirty="0"/>
              <a:t> do </a:t>
            </a:r>
            <a:r>
              <a:rPr lang="en-US" sz="1700" dirty="0" err="1"/>
              <a:t>działań</a:t>
            </a:r>
            <a:r>
              <a:rPr lang="en-US" sz="1700" dirty="0"/>
              <a:t> </a:t>
            </a:r>
            <a:r>
              <a:rPr lang="en-US" sz="1700" dirty="0" err="1"/>
              <a:t>innych</a:t>
            </a:r>
            <a:r>
              <a:rPr lang="en-US" sz="1700" dirty="0"/>
              <a:t> </a:t>
            </a:r>
            <a:r>
              <a:rPr lang="en-US" sz="1700" dirty="0" err="1"/>
              <a:t>niż</a:t>
            </a:r>
            <a:r>
              <a:rPr lang="en-US" sz="1700" dirty="0"/>
              <a:t> </a:t>
            </a:r>
            <a:r>
              <a:rPr lang="en-US" sz="1700" dirty="0" err="1"/>
              <a:t>zawodowe</a:t>
            </a:r>
            <a:r>
              <a:rPr lang="en-US" sz="1700" dirty="0"/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23C6D96-AA56-450E-8417-636086436B5B}"/>
              </a:ext>
            </a:extLst>
          </p:cNvPr>
          <p:cNvSpPr txBox="1"/>
          <p:nvPr/>
        </p:nvSpPr>
        <p:spPr>
          <a:xfrm>
            <a:off x="240147" y="6319213"/>
            <a:ext cx="12192000" cy="450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EDUKACJA OBYWATELSKA DLA KAŻDEGO, </a:t>
            </a:r>
            <a:r>
              <a:rPr lang="en-US" sz="1200" dirty="0" err="1"/>
              <a:t>czyli</a:t>
            </a:r>
            <a:r>
              <a:rPr lang="en-US" sz="1200" dirty="0"/>
              <a:t> o </a:t>
            </a:r>
            <a:r>
              <a:rPr lang="en-US" sz="1200" dirty="0" err="1"/>
              <a:t>kształtowaniu</a:t>
            </a:r>
            <a:r>
              <a:rPr lang="en-US" sz="1200" dirty="0"/>
              <a:t> </a:t>
            </a:r>
            <a:r>
              <a:rPr lang="en-US" sz="1200" dirty="0" err="1"/>
              <a:t>kompetencji</a:t>
            </a:r>
            <a:r>
              <a:rPr lang="en-US" sz="1200" dirty="0"/>
              <a:t> </a:t>
            </a:r>
            <a:r>
              <a:rPr lang="en-US" sz="1200" dirty="0" err="1"/>
              <a:t>obywatelskich</a:t>
            </a:r>
            <a:r>
              <a:rPr lang="en-US" sz="1200" dirty="0"/>
              <a:t> w </a:t>
            </a:r>
            <a:r>
              <a:rPr lang="en-US" sz="1200" dirty="0" err="1"/>
              <a:t>Młodzieżowych</a:t>
            </a:r>
            <a:r>
              <a:rPr lang="en-US" sz="1200" dirty="0"/>
              <a:t> </a:t>
            </a:r>
            <a:r>
              <a:rPr lang="en-US" sz="1200" dirty="0" err="1"/>
              <a:t>Ośrodkach</a:t>
            </a:r>
            <a:r>
              <a:rPr lang="en-US" sz="1200" dirty="0"/>
              <a:t> </a:t>
            </a:r>
            <a:r>
              <a:rPr lang="en-US" sz="1200" dirty="0" err="1"/>
              <a:t>Socjoterapii</a:t>
            </a:r>
            <a:r>
              <a:rPr lang="en-US" sz="1200" dirty="0"/>
              <a:t>, </a:t>
            </a:r>
            <a:r>
              <a:rPr lang="en-US" sz="1200" dirty="0" err="1"/>
              <a:t>Młodzieżowych</a:t>
            </a:r>
            <a:r>
              <a:rPr lang="en-US" sz="1200" dirty="0"/>
              <a:t> </a:t>
            </a:r>
            <a:r>
              <a:rPr lang="en-US" sz="1200" dirty="0" err="1"/>
              <a:t>Ośrodkach</a:t>
            </a:r>
            <a:r>
              <a:rPr lang="en-US" sz="1200" dirty="0"/>
              <a:t> </a:t>
            </a:r>
            <a:r>
              <a:rPr lang="en-US" sz="1200" dirty="0" err="1"/>
              <a:t>Wychowawczych</a:t>
            </a:r>
            <a:r>
              <a:rPr lang="en-US" sz="1200" dirty="0"/>
              <a:t> </a:t>
            </a:r>
            <a:r>
              <a:rPr lang="en-US" sz="1200" dirty="0" err="1"/>
              <a:t>oraz</a:t>
            </a:r>
            <a:r>
              <a:rPr lang="en-US" sz="1200" dirty="0"/>
              <a:t> w </a:t>
            </a:r>
            <a:r>
              <a:rPr lang="en-US" sz="1200" dirty="0" err="1"/>
              <a:t>Szkołach</a:t>
            </a:r>
            <a:r>
              <a:rPr lang="en-US" sz="1200" dirty="0"/>
              <a:t> </a:t>
            </a:r>
            <a:r>
              <a:rPr lang="en-US" sz="1200" dirty="0" err="1"/>
              <a:t>Branżowych</a:t>
            </a:r>
            <a:r>
              <a:rPr lang="en-US" sz="1200" dirty="0"/>
              <a:t> </a:t>
            </a:r>
            <a:r>
              <a:rPr lang="en-US" sz="1200" dirty="0" err="1"/>
              <a:t>Raport</a:t>
            </a:r>
            <a:r>
              <a:rPr lang="en-US" sz="1200" dirty="0"/>
              <a:t> z </a:t>
            </a:r>
            <a:r>
              <a:rPr lang="en-US" sz="1200" dirty="0" err="1"/>
              <a:t>badań</a:t>
            </a:r>
            <a:r>
              <a:rPr lang="en-US" sz="1200" dirty="0"/>
              <a:t>, </a:t>
            </a:r>
            <a:r>
              <a:rPr lang="en-US" sz="1200" dirty="0" err="1"/>
              <a:t>Elżbieta</a:t>
            </a:r>
            <a:r>
              <a:rPr lang="en-US" sz="1200" dirty="0"/>
              <a:t> </a:t>
            </a:r>
            <a:r>
              <a:rPr lang="en-US" sz="1200" dirty="0" err="1"/>
              <a:t>Świdrowska</a:t>
            </a:r>
            <a:r>
              <a:rPr lang="pl-PL" sz="1200" dirty="0"/>
              <a:t>, </a:t>
            </a:r>
            <a:r>
              <a:rPr lang="en-US" sz="1200" dirty="0" err="1"/>
              <a:t>Zuzanna</a:t>
            </a:r>
            <a:r>
              <a:rPr lang="en-US" sz="1200" dirty="0"/>
              <a:t> </a:t>
            </a:r>
            <a:r>
              <a:rPr lang="en-US" sz="1200" dirty="0" err="1"/>
              <a:t>Rokita</a:t>
            </a:r>
            <a:r>
              <a:rPr lang="en-US" sz="1200" dirty="0"/>
              <a:t>, </a:t>
            </a:r>
            <a:r>
              <a:rPr lang="en-US" sz="1200" dirty="0">
                <a:hlinkClick r:id="rId2"/>
              </a:rPr>
              <a:t>https://ceo.org.pl/sites/default/files/raport_oby_mlodziez.pdf</a:t>
            </a:r>
            <a:r>
              <a:rPr lang="en-US" sz="1200" dirty="0"/>
              <a:t> (</a:t>
            </a:r>
            <a:r>
              <a:rPr lang="en-US" sz="1200" dirty="0" err="1"/>
              <a:t>Dostęp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dzień</a:t>
            </a:r>
            <a:r>
              <a:rPr lang="en-US" sz="1200" dirty="0"/>
              <a:t> 19.02.2022)</a:t>
            </a:r>
          </a:p>
        </p:txBody>
      </p:sp>
    </p:spTree>
    <p:extLst>
      <p:ext uri="{BB962C8B-B14F-4D97-AF65-F5344CB8AC3E}">
        <p14:creationId xmlns:p14="http://schemas.microsoft.com/office/powerpoint/2010/main" val="1200934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DAD1B7-DEAD-4026-A5D4-EE305C38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689" y="3200689"/>
            <a:ext cx="4814455" cy="87254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203864"/>
                </a:solidFill>
              </a:rPr>
              <a:t> Kiedy projekty z zakresu edukacji obywatelskiej stanowią atrakcyjną ofertę - realną do</a:t>
            </a:r>
            <a:br>
              <a:rPr lang="pl-PL" dirty="0">
                <a:solidFill>
                  <a:srgbClr val="203864"/>
                </a:solidFill>
              </a:rPr>
            </a:br>
            <a:r>
              <a:rPr lang="pl-PL" dirty="0">
                <a:solidFill>
                  <a:srgbClr val="203864"/>
                </a:solidFill>
              </a:rPr>
              <a:t>realizacji w Państwa placówce?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E5C5E67-2B66-40CD-BD00-953549C75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6" y="48833"/>
            <a:ext cx="6603348" cy="6809167"/>
          </a:xfrm>
        </p:spPr>
      </p:pic>
    </p:spTree>
    <p:extLst>
      <p:ext uri="{BB962C8B-B14F-4D97-AF65-F5344CB8AC3E}">
        <p14:creationId xmlns:p14="http://schemas.microsoft.com/office/powerpoint/2010/main" val="1145252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6CA4A2-EF95-43D3-BAB4-FA9B1EF4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182" y="2675731"/>
            <a:ext cx="4876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203864"/>
                </a:solidFill>
              </a:rPr>
              <a:t>Jakiego wsparcia potrzebują placówki?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23C6D96-AA56-450E-8417-636086436B5B}"/>
              </a:ext>
            </a:extLst>
          </p:cNvPr>
          <p:cNvSpPr txBox="1"/>
          <p:nvPr/>
        </p:nvSpPr>
        <p:spPr>
          <a:xfrm>
            <a:off x="157018" y="619279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203864"/>
                </a:solidFill>
              </a:rPr>
              <a:t>EDUKACJA OBYWATELSKA DLA KAŻDEGO, czyli o kształtowaniu kompetencji obywatelskich w Młodzieżowych Ośrodkach Socjoterapii, Młodzieżowych Ośrodkach Wychowawczych oraz w Szkołach Branżowych Raport z badań, Elżbieta </a:t>
            </a:r>
            <a:r>
              <a:rPr lang="pl-PL" sz="1100" dirty="0" err="1">
                <a:solidFill>
                  <a:srgbClr val="203864"/>
                </a:solidFill>
              </a:rPr>
              <a:t>Świdrowska</a:t>
            </a:r>
            <a:r>
              <a:rPr lang="pl-PL" sz="1100" dirty="0">
                <a:solidFill>
                  <a:srgbClr val="203864"/>
                </a:solidFill>
              </a:rPr>
              <a:t>, Zuzanna Rokita, </a:t>
            </a:r>
            <a:r>
              <a:rPr lang="pl-PL" sz="1100" dirty="0">
                <a:solidFill>
                  <a:srgbClr val="20386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https://ceo.org.pl/sites/default/files/raport_oby_mlodziez.pdf</a:t>
            </a:r>
            <a:r>
              <a:rPr lang="pl-PL" sz="1100" dirty="0">
                <a:solidFill>
                  <a:srgbClr val="203864"/>
                </a:solidFill>
              </a:rPr>
              <a:t> (Dostęp na dzień 19.02.2022)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F2170C2-DAC4-4508-BBDD-D4165731C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" y="748864"/>
            <a:ext cx="6631080" cy="502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8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346116FE-1248-4959-B0C1-A1BE96F567D7}"/>
              </a:ext>
            </a:extLst>
          </p:cNvPr>
          <p:cNvSpPr txBox="1"/>
          <p:nvPr/>
        </p:nvSpPr>
        <p:spPr>
          <a:xfrm>
            <a:off x="5388564" y="1911888"/>
            <a:ext cx="65534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dirty="0">
                <a:solidFill>
                  <a:schemeClr val="accent1">
                    <a:lumMod val="50000"/>
                  </a:schemeClr>
                </a:solidFill>
              </a:rPr>
              <a:t>Blisko 91 proc. młodych Polaków ocenia swój poziom zainteresowania polityką jako mały lub bardzo mały, a 60 proc. nie posiada sprecyzowanych poglądów politycznych.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9E5A5D0-E458-46D7-9BBF-D42E4BEE7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5" y="-543560"/>
            <a:ext cx="11169023" cy="628257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E3247BF-BB8D-4930-B54C-425E8F426C97}"/>
              </a:ext>
            </a:extLst>
          </p:cNvPr>
          <p:cNvSpPr txBox="1"/>
          <p:nvPr/>
        </p:nvSpPr>
        <p:spPr>
          <a:xfrm>
            <a:off x="0" y="358831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Raport „Polityczny portret młodych Polaków w 2019 roku” przygotowany przez Adama Kądzielę, doktoranta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WNPiSM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UW, przy współpracy z Fundacją Konrada Adenauera prezentuje nam pesymistyczny obraz aktywności społecznej młodych osób w naszym kraju… </a:t>
            </a:r>
          </a:p>
        </p:txBody>
      </p:sp>
    </p:spTree>
    <p:extLst>
      <p:ext uri="{BB962C8B-B14F-4D97-AF65-F5344CB8AC3E}">
        <p14:creationId xmlns:p14="http://schemas.microsoft.com/office/powerpoint/2010/main" val="1116376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6CA4A2-EF95-43D3-BAB4-FA9B1EF41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203864"/>
                </a:solidFill>
              </a:rPr>
              <a:t>Kompetencje społeczne w szkołach branżowych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C7E8F9-990E-4E69-903F-407F4CC6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4351338"/>
          </a:xfrm>
        </p:spPr>
        <p:txBody>
          <a:bodyPr/>
          <a:lstStyle/>
          <a:p>
            <a:r>
              <a:rPr lang="pl-PL" dirty="0">
                <a:solidFill>
                  <a:srgbClr val="203864"/>
                </a:solidFill>
              </a:rPr>
              <a:t>Na podstawie tych raportów wysuwa się postulat konieczności rozwijania kompetencji personalnych i społecznych, które są coraz bardziej niezbędne na rynku pracy i którymi są zainteresowani sami pracodawcy.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23C6D96-AA56-450E-8417-636086436B5B}"/>
              </a:ext>
            </a:extLst>
          </p:cNvPr>
          <p:cNvSpPr txBox="1"/>
          <p:nvPr/>
        </p:nvSpPr>
        <p:spPr>
          <a:xfrm>
            <a:off x="157018" y="619279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203864"/>
                </a:solidFill>
              </a:rPr>
              <a:t>EDUKACJA OBYWATELSKA DLA KAŻDEGO, czyli o kształtowaniu kompetencji obywatelskich w Młodzieżowych Ośrodkach Socjoterapii, Młodzieżowych Ośrodkach Wychowawczych oraz w Szkołach Branżowych Raport z badań, Elżbieta </a:t>
            </a:r>
            <a:r>
              <a:rPr lang="pl-PL" sz="1100" dirty="0" err="1">
                <a:solidFill>
                  <a:srgbClr val="203864"/>
                </a:solidFill>
              </a:rPr>
              <a:t>Świdrowska</a:t>
            </a:r>
            <a:r>
              <a:rPr lang="pl-PL" sz="1100" dirty="0">
                <a:solidFill>
                  <a:srgbClr val="203864"/>
                </a:solidFill>
              </a:rPr>
              <a:t>, Zuzanna Rokita, </a:t>
            </a:r>
            <a:r>
              <a:rPr lang="pl-PL" sz="1100" dirty="0">
                <a:solidFill>
                  <a:srgbClr val="20386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https://ceo.org.pl/sites/default/files/raport_oby_mlodziez.pdf</a:t>
            </a:r>
            <a:r>
              <a:rPr lang="pl-PL" sz="1100" dirty="0">
                <a:solidFill>
                  <a:srgbClr val="203864"/>
                </a:solidFill>
              </a:rPr>
              <a:t> (Dostęp na dzień 19.02.2022)</a:t>
            </a:r>
          </a:p>
        </p:txBody>
      </p:sp>
    </p:spTree>
    <p:extLst>
      <p:ext uri="{BB962C8B-B14F-4D97-AF65-F5344CB8AC3E}">
        <p14:creationId xmlns:p14="http://schemas.microsoft.com/office/powerpoint/2010/main" val="2893097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6CA4A2-EF95-43D3-BAB4-FA9B1EF41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203864"/>
                </a:solidFill>
              </a:rPr>
              <a:t>Jak kształtowane są kompetencje personalne i społeczne?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C7E8F9-990E-4E69-903F-407F4CC6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203864"/>
                </a:solidFill>
              </a:rPr>
              <a:t>Raport z badania „Edukacja obywatelska dla każdego, czyli o kształtowaniu kompetencji obywatelskich w Młodzieżowych Ośrodkach Socjoterapii, Młodzieżowych Ośrodkach Wychowawczych oraz w Szkołach Branżowych” informuje nas, że dyrektorzy monitorowanych szkół zadeklarowali, że kształtowanie kompetencji personalnych i społecznych w zdecydowanej większości (89%) było zaplanowane w ramach wybranych przedmiotów/modułów, w 6% przypadków w ramach osobnego przedmiotu/modułu, a w co dwudziestej szkole (5%) w sposób łączący obie powyższe formy.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23C6D96-AA56-450E-8417-636086436B5B}"/>
              </a:ext>
            </a:extLst>
          </p:cNvPr>
          <p:cNvSpPr txBox="1"/>
          <p:nvPr/>
        </p:nvSpPr>
        <p:spPr>
          <a:xfrm>
            <a:off x="157018" y="619279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203864"/>
                </a:solidFill>
              </a:rPr>
              <a:t>EDUKACJA OBYWATELSKA DLA KAŻDEGO, czyli o kształtowaniu kompetencji obywatelskich w Młodzieżowych Ośrodkach Socjoterapii, Młodzieżowych Ośrodkach Wychowawczych oraz w Szkołach Branżowych Raport z badań, Elżbieta </a:t>
            </a:r>
            <a:r>
              <a:rPr lang="pl-PL" sz="1100" dirty="0" err="1">
                <a:solidFill>
                  <a:srgbClr val="203864"/>
                </a:solidFill>
              </a:rPr>
              <a:t>Świdrowska</a:t>
            </a:r>
            <a:r>
              <a:rPr lang="pl-PL" sz="1100" dirty="0">
                <a:solidFill>
                  <a:srgbClr val="203864"/>
                </a:solidFill>
              </a:rPr>
              <a:t>, Zuzanna Rokita, </a:t>
            </a:r>
            <a:r>
              <a:rPr lang="pl-PL" sz="1100" dirty="0">
                <a:solidFill>
                  <a:srgbClr val="20386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https://ceo.org.pl/sites/default/files/raport_oby_mlodziez.pdf</a:t>
            </a:r>
            <a:r>
              <a:rPr lang="pl-PL" sz="1100" dirty="0">
                <a:solidFill>
                  <a:srgbClr val="203864"/>
                </a:solidFill>
              </a:rPr>
              <a:t> (Dostęp na dzień 19.02.2022)</a:t>
            </a:r>
          </a:p>
        </p:txBody>
      </p:sp>
    </p:spTree>
    <p:extLst>
      <p:ext uri="{BB962C8B-B14F-4D97-AF65-F5344CB8AC3E}">
        <p14:creationId xmlns:p14="http://schemas.microsoft.com/office/powerpoint/2010/main" val="1879182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6CA4A2-EF95-43D3-BAB4-FA9B1EF41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203864"/>
                </a:solidFill>
              </a:rPr>
              <a:t>Jakich kompetencji oczekują pracodawcy?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C7E8F9-990E-4E69-903F-407F4CC6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6" y="176607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rgbClr val="203864"/>
                </a:solidFill>
              </a:rPr>
              <a:t>Przygotowanie absolwentów do pracy i funkcjonowania w nowej rzeczywistości społecznej i na zmieniającym się rynku pracy wymaga kształtowania u uczniów umiejętności uniwersalnych, </a:t>
            </a:r>
            <a:r>
              <a:rPr lang="pl-PL" dirty="0" err="1">
                <a:solidFill>
                  <a:srgbClr val="203864"/>
                </a:solidFill>
              </a:rPr>
              <a:t>ponadzawodowych</a:t>
            </a:r>
            <a:r>
              <a:rPr lang="pl-PL" dirty="0">
                <a:solidFill>
                  <a:srgbClr val="203864"/>
                </a:solidFill>
              </a:rPr>
              <a:t>, zwanych umiejętnościami kluczowymi. Pojęcie to wiąże się z nowymi wymaganiami wobec pracownika, od którego oczekuje się nie tylko umiejętności rozwiązywania zadań typowych dla danego zawodu, ale jednocześnie wykonywania trzech różnych zakresów czynności: planowania, realizacji i kontroli wyników swoich działań. Najczęściej wymieniane są umiejętności:</a:t>
            </a:r>
          </a:p>
          <a:p>
            <a:r>
              <a:rPr lang="pl-PL" dirty="0">
                <a:solidFill>
                  <a:srgbClr val="203864"/>
                </a:solidFill>
              </a:rPr>
              <a:t>Komunikowania się </a:t>
            </a:r>
          </a:p>
          <a:p>
            <a:r>
              <a:rPr lang="pl-PL" dirty="0">
                <a:solidFill>
                  <a:srgbClr val="203864"/>
                </a:solidFill>
              </a:rPr>
              <a:t>Pracy w grupach</a:t>
            </a:r>
          </a:p>
          <a:p>
            <a:r>
              <a:rPr lang="pl-PL" dirty="0">
                <a:solidFill>
                  <a:srgbClr val="203864"/>
                </a:solidFill>
              </a:rPr>
              <a:t>Korzystania ze swoich praw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23C6D96-AA56-450E-8417-636086436B5B}"/>
              </a:ext>
            </a:extLst>
          </p:cNvPr>
          <p:cNvSpPr txBox="1"/>
          <p:nvPr/>
        </p:nvSpPr>
        <p:spPr>
          <a:xfrm>
            <a:off x="157018" y="619279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203864"/>
                </a:solidFill>
              </a:rPr>
              <a:t>EDUKACJA OBYWATELSKA DLA KAŻDEGO, czyli o kształtowaniu kompetencji obywatelskich w Młodzieżowych Ośrodkach Socjoterapii, Młodzieżowych Ośrodkach Wychowawczych oraz w Szkołach Branżowych Raport z badań, Elżbieta </a:t>
            </a:r>
            <a:r>
              <a:rPr lang="pl-PL" sz="1100" dirty="0" err="1">
                <a:solidFill>
                  <a:srgbClr val="203864"/>
                </a:solidFill>
              </a:rPr>
              <a:t>Świdrowska</a:t>
            </a:r>
            <a:r>
              <a:rPr lang="pl-PL" sz="1100" dirty="0">
                <a:solidFill>
                  <a:srgbClr val="203864"/>
                </a:solidFill>
              </a:rPr>
              <a:t>, Zuzanna Rokita, </a:t>
            </a:r>
            <a:r>
              <a:rPr lang="pl-PL" sz="1100" dirty="0">
                <a:solidFill>
                  <a:srgbClr val="20386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https://ceo.org.pl/sites/default/files/raport_oby_mlodziez.pdf</a:t>
            </a:r>
            <a:r>
              <a:rPr lang="pl-PL" sz="1100" dirty="0">
                <a:solidFill>
                  <a:srgbClr val="203864"/>
                </a:solidFill>
              </a:rPr>
              <a:t> (Dostęp na dzień 19.02.2022)</a:t>
            </a:r>
          </a:p>
        </p:txBody>
      </p:sp>
    </p:spTree>
    <p:extLst>
      <p:ext uri="{BB962C8B-B14F-4D97-AF65-F5344CB8AC3E}">
        <p14:creationId xmlns:p14="http://schemas.microsoft.com/office/powerpoint/2010/main" val="2453911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C045D99-9703-4EC7-9E7F-79B75C259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60"/>
          <a:stretch/>
        </p:blipFill>
        <p:spPr>
          <a:xfrm>
            <a:off x="1588654" y="-389730"/>
            <a:ext cx="5329382" cy="5253071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D1ED80A-DFFE-4D60-B78F-01C2DF27B2FE}"/>
              </a:ext>
            </a:extLst>
          </p:cNvPr>
          <p:cNvSpPr txBox="1"/>
          <p:nvPr/>
        </p:nvSpPr>
        <p:spPr>
          <a:xfrm>
            <a:off x="4745525" y="541749"/>
            <a:ext cx="55451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203864"/>
                </a:solidFill>
              </a:rPr>
              <a:t>Młodzież szkół branżowych chętniej angażuje się w akcje i działania uliczne, a także w konkursy, bo w ten sposób walczy ze stereotypem wobec uczniów </a:t>
            </a:r>
            <a:r>
              <a:rPr lang="pl-PL" sz="2400" dirty="0" err="1">
                <a:solidFill>
                  <a:srgbClr val="203864"/>
                </a:solidFill>
              </a:rPr>
              <a:t>SzB</a:t>
            </a:r>
            <a:r>
              <a:rPr lang="pl-PL" sz="2400" dirty="0">
                <a:solidFill>
                  <a:srgbClr val="203864"/>
                </a:solidFill>
              </a:rPr>
              <a:t>. Lubi być zauważona i dostrzeżona. </a:t>
            </a:r>
            <a:endParaRPr lang="pl-PL" sz="2200" dirty="0">
              <a:solidFill>
                <a:srgbClr val="203864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Oferta dla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SzB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powinna skupiać się na pokazywaniu punktów wspólnych między rozwojem kompetencji zawodowych i obywatelskich/społecznych. Powinna też pokazywać, jak kształtowanie KO i KS można łączyć z tematyką rozwoju zawodowego, obecności na rynku pracy itd.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Warto angażować w działania społeczne pracodawców lub uwzględniać w projekcie jakieś formy uwrażliwiania pracodawców na kwestie kompetencji obywatelskich i społecznych.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3B93ED4-B730-491C-B529-A042DBAE1AB9}"/>
              </a:ext>
            </a:extLst>
          </p:cNvPr>
          <p:cNvSpPr txBox="1"/>
          <p:nvPr/>
        </p:nvSpPr>
        <p:spPr>
          <a:xfrm>
            <a:off x="1790516" y="1265382"/>
            <a:ext cx="320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203864"/>
                </a:solidFill>
              </a:rPr>
              <a:t>Wnioski, rekomendacje z zaprezentowanych badań</a:t>
            </a:r>
          </a:p>
        </p:txBody>
      </p:sp>
    </p:spTree>
    <p:extLst>
      <p:ext uri="{BB962C8B-B14F-4D97-AF65-F5344CB8AC3E}">
        <p14:creationId xmlns:p14="http://schemas.microsoft.com/office/powerpoint/2010/main" val="1451377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C045D99-9703-4EC7-9E7F-79B75C259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60"/>
          <a:stretch/>
        </p:blipFill>
        <p:spPr>
          <a:xfrm>
            <a:off x="7396263" y="-583694"/>
            <a:ext cx="6088828" cy="6001643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D1ED80A-DFFE-4D60-B78F-01C2DF27B2FE}"/>
              </a:ext>
            </a:extLst>
          </p:cNvPr>
          <p:cNvSpPr txBox="1"/>
          <p:nvPr/>
        </p:nvSpPr>
        <p:spPr>
          <a:xfrm>
            <a:off x="2048507" y="806869"/>
            <a:ext cx="554512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203864"/>
                </a:solidFill>
              </a:rPr>
              <a:t>Zapraszanie osób, które ciężką pracą coś osiągnęły, wybiły się z kręgu bezrobocia, dysfunkcji.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Wartościowe są też spotkania z ciekawymi osobami z innej kultury, części świata, o różnych zainteresowaniach, zetknięcie się z takimi osobami bardzo silnie oddziałuje na młodzież pozostawiając trwały ślad.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Młodzież wszystkich typów placówek wymaga uczenia się w działaniu, a w minimalnym stopniu w przyswajania jakiejś wiedzy teoretycznej.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SzB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istotne są projekty zakładające współpracę ze społecznością lokalną, pozwala to przeciwdziałać stereotypom „młodzież z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SzB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= Ci najgłupsi”.</a:t>
            </a:r>
          </a:p>
        </p:txBody>
      </p:sp>
    </p:spTree>
    <p:extLst>
      <p:ext uri="{BB962C8B-B14F-4D97-AF65-F5344CB8AC3E}">
        <p14:creationId xmlns:p14="http://schemas.microsoft.com/office/powerpoint/2010/main" val="4215774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6CA4A2-EF95-43D3-BAB4-FA9B1EF4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249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203864"/>
                </a:solidFill>
              </a:rPr>
              <a:t>Źródło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C7E8F9-990E-4E69-903F-407F4CC6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63" y="1350468"/>
            <a:ext cx="10515600" cy="5262767"/>
          </a:xfrm>
        </p:spPr>
        <p:txBody>
          <a:bodyPr>
            <a:normAutofit fontScale="70000" lnSpcReduction="20000"/>
          </a:bodyPr>
          <a:lstStyle/>
          <a:p>
            <a:r>
              <a:rPr lang="pl-PL" dirty="0">
                <a:solidFill>
                  <a:srgbClr val="203864"/>
                </a:solidFill>
              </a:rPr>
              <a:t>EDUKACJA OBYWATELSKA DLA KAŻDEGO, czyli o kształtowaniu kompetencji obywatelskich w Młodzieżowych Ośrodkach Socjoterapii, Młodzieżowych Ośrodkach Wychowawczych oraz w Szkołach Branżowych - Raport z badań. Elżbieta </a:t>
            </a:r>
            <a:r>
              <a:rPr lang="pl-PL" dirty="0" err="1">
                <a:solidFill>
                  <a:srgbClr val="203864"/>
                </a:solidFill>
              </a:rPr>
              <a:t>Świdrowska</a:t>
            </a:r>
            <a:r>
              <a:rPr lang="pl-PL" dirty="0">
                <a:solidFill>
                  <a:srgbClr val="203864"/>
                </a:solidFill>
              </a:rPr>
              <a:t>, Zuzanna Rokita - https://ceo.org.pl/sites/default/files/raport_oby_mlodziez.pdf (Dostęp na dzień 19.02.2022)</a:t>
            </a:r>
          </a:p>
          <a:p>
            <a:r>
              <a:rPr lang="pl-PL" dirty="0">
                <a:solidFill>
                  <a:srgbClr val="203864"/>
                </a:solidFill>
              </a:rPr>
              <a:t>Polityczny portret młodych Polaków – Raport z badania. Adam Kądziela. </a:t>
            </a:r>
            <a:r>
              <a:rPr lang="pl-PL" dirty="0">
                <a:solidFill>
                  <a:srgbClr val="20386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https://www.kas.de/pl/web/polen/einzeltitel/-/content/polityczny-portret-mlodych-polakow-1</a:t>
            </a:r>
            <a:r>
              <a:rPr lang="pl-PL" dirty="0">
                <a:solidFill>
                  <a:srgbClr val="203864"/>
                </a:solidFill>
              </a:rPr>
              <a:t> (Dostęp na dzień 19.02.2022)</a:t>
            </a:r>
          </a:p>
          <a:p>
            <a:r>
              <a:rPr lang="pl-PL" dirty="0">
                <a:solidFill>
                  <a:srgbClr val="203864"/>
                </a:solidFill>
              </a:rPr>
              <a:t>Kształcenie zawodowe i ustawiczne – Vademecum. Krajowy Ośrodek Wspierania Edukacji Zawodowej i Ustawicznej. </a:t>
            </a:r>
            <a:r>
              <a:rPr lang="pl-PL" dirty="0">
                <a:solidFill>
                  <a:srgbClr val="203864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file:///C:/Users/Kamil/Downloads/KOWEZiU_Vademecum.pdf</a:t>
            </a:r>
            <a:r>
              <a:rPr lang="pl-PL" dirty="0">
                <a:solidFill>
                  <a:srgbClr val="203864"/>
                </a:solidFill>
              </a:rPr>
              <a:t> (Dostęp na dzień 19.02.200)</a:t>
            </a:r>
          </a:p>
          <a:p>
            <a:r>
              <a:rPr lang="pl-PL" dirty="0">
                <a:solidFill>
                  <a:srgbClr val="203864"/>
                </a:solidFill>
              </a:rPr>
              <a:t>Aktywność Polaków w organizacjach obywatelskich. CBOS. </a:t>
            </a:r>
            <a:r>
              <a:rPr lang="pl-PL" dirty="0">
                <a:solidFill>
                  <a:srgbClr val="20386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https://www.cbos.pl/SPISKOM.POL/2020/K_037_20.PDF</a:t>
            </a:r>
            <a:r>
              <a:rPr lang="pl-PL" dirty="0">
                <a:solidFill>
                  <a:srgbClr val="203864"/>
                </a:solidFill>
              </a:rPr>
              <a:t> (Dostęp na dzień 20.02.2022)</a:t>
            </a:r>
          </a:p>
          <a:p>
            <a:r>
              <a:rPr lang="pl-PL" dirty="0">
                <a:solidFill>
                  <a:srgbClr val="203864"/>
                </a:solidFill>
              </a:rPr>
              <a:t>Edukacja obywatelska w Polsce. Analiza aktualnej sytuacji, zidentyfikowanych potrzeb oraz szans i barier rozwoju. Ewa </a:t>
            </a:r>
            <a:r>
              <a:rPr lang="pl-PL" dirty="0" err="1">
                <a:solidFill>
                  <a:srgbClr val="203864"/>
                </a:solidFill>
              </a:rPr>
              <a:t>Bacia</a:t>
            </a:r>
            <a:r>
              <a:rPr lang="pl-PL" dirty="0">
                <a:solidFill>
                  <a:srgbClr val="203864"/>
                </a:solidFill>
              </a:rPr>
              <a:t>, Filip </a:t>
            </a:r>
            <a:r>
              <a:rPr lang="pl-PL" dirty="0" err="1">
                <a:solidFill>
                  <a:srgbClr val="203864"/>
                </a:solidFill>
              </a:rPr>
              <a:t>Pazderski</a:t>
            </a:r>
            <a:r>
              <a:rPr lang="pl-PL" dirty="0">
                <a:solidFill>
                  <a:srgbClr val="203864"/>
                </a:solidFill>
              </a:rPr>
              <a:t>, Sylwia Żmijewska-</a:t>
            </a:r>
            <a:r>
              <a:rPr lang="pl-PL" dirty="0" err="1">
                <a:solidFill>
                  <a:srgbClr val="203864"/>
                </a:solidFill>
              </a:rPr>
              <a:t>Kwiręg</a:t>
            </a:r>
            <a:r>
              <a:rPr lang="pl-PL" dirty="0">
                <a:solidFill>
                  <a:srgbClr val="203864"/>
                </a:solidFill>
              </a:rPr>
              <a:t> - </a:t>
            </a:r>
            <a:r>
              <a:rPr lang="pl-PL" dirty="0">
                <a:solidFill>
                  <a:srgbClr val="20386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https://eul.ceo.org.pl/sites/eul.ceo.org.pl/files/edukacja_obywatelska_w_polsce.pdf</a:t>
            </a:r>
            <a:r>
              <a:rPr lang="pl-PL" dirty="0">
                <a:solidFill>
                  <a:srgbClr val="203864"/>
                </a:solidFill>
              </a:rPr>
              <a:t> (Dostęp na dzień 20.02.2022)</a:t>
            </a:r>
          </a:p>
          <a:p>
            <a:r>
              <a:rPr lang="pl-PL" dirty="0">
                <a:solidFill>
                  <a:srgbClr val="203864"/>
                </a:solidFill>
              </a:rPr>
              <a:t>Raport Młodzież 2018. Mirosława Grabowska i Magdalena Gwiazda. </a:t>
            </a:r>
            <a:r>
              <a:rPr lang="pl-PL" dirty="0">
                <a:solidFill>
                  <a:srgbClr val="203864"/>
                </a:solidFill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file:///C:/Users/Kamil/Downloads/RAPORT%20M%C5%81ODZIE%C5%BB%202018.pdf</a:t>
            </a:r>
            <a:r>
              <a:rPr lang="pl-PL" dirty="0">
                <a:solidFill>
                  <a:srgbClr val="203864"/>
                </a:solidFill>
              </a:rPr>
              <a:t> (Dostęp na dzień 20.02.2022)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653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73681FF-DC7B-4BE8-913A-41402FABD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0" b="1"/>
          <a:stretch/>
        </p:blipFill>
        <p:spPr>
          <a:xfrm>
            <a:off x="456817" y="456986"/>
            <a:ext cx="11277600" cy="5943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2032DEA-339E-451F-A7B1-0001F7B8E506}"/>
              </a:ext>
            </a:extLst>
          </p:cNvPr>
          <p:cNvSpPr txBox="1"/>
          <p:nvPr/>
        </p:nvSpPr>
        <p:spPr>
          <a:xfrm>
            <a:off x="290562" y="6398354"/>
            <a:ext cx="1181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Polityczny portret młodych Polaków – Raport z badania. Adam Kądziela. https://www.kas.de/pl/web/polen/einzeltitel/-/content/polityczny-portret-mlodych-polakow-1 (Dostęp na dzień 19.02.2022)</a:t>
            </a:r>
          </a:p>
        </p:txBody>
      </p:sp>
    </p:spTree>
    <p:extLst>
      <p:ext uri="{BB962C8B-B14F-4D97-AF65-F5344CB8AC3E}">
        <p14:creationId xmlns:p14="http://schemas.microsoft.com/office/powerpoint/2010/main" val="131684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C7F1058-EA60-4F93-BA59-BB6E4157C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8" y="396489"/>
            <a:ext cx="11544976" cy="6001865"/>
          </a:xfr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9EC03E1-0D8C-460B-8086-D42CA3802770}"/>
              </a:ext>
            </a:extLst>
          </p:cNvPr>
          <p:cNvSpPr txBox="1"/>
          <p:nvPr/>
        </p:nvSpPr>
        <p:spPr>
          <a:xfrm>
            <a:off x="323128" y="6397131"/>
            <a:ext cx="1181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Polityczny portret młodych Polaków – Raport z badania. Adam Kądziela. https://www.kas.de/pl/web/polen/einzeltitel/-/content/polityczny-portret-mlodych-polakow-1 (Dostęp na dzień 19.02.2022)</a:t>
            </a:r>
          </a:p>
        </p:txBody>
      </p:sp>
    </p:spTree>
    <p:extLst>
      <p:ext uri="{BB962C8B-B14F-4D97-AF65-F5344CB8AC3E}">
        <p14:creationId xmlns:p14="http://schemas.microsoft.com/office/powerpoint/2010/main" val="93759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6CA4A2-EF95-43D3-BAB4-FA9B1EF4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82" y="28497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8800" dirty="0">
                <a:solidFill>
                  <a:srgbClr val="203864"/>
                </a:solidFill>
              </a:rPr>
              <a:t>Jak wygląda aktywność obywatelska wśród uczniów i absolwentów szkół branżowych?</a:t>
            </a:r>
          </a:p>
        </p:txBody>
      </p:sp>
    </p:spTree>
    <p:extLst>
      <p:ext uri="{BB962C8B-B14F-4D97-AF65-F5344CB8AC3E}">
        <p14:creationId xmlns:p14="http://schemas.microsoft.com/office/powerpoint/2010/main" val="201973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80B02C-362B-4089-95BF-384A857181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1C64BE-E1BC-4238-A4EC-B85CA86AA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stół&#10;&#10;Opis wygenerowany automatycznie">
            <a:extLst>
              <a:ext uri="{FF2B5EF4-FFF2-40B4-BE49-F238E27FC236}">
                <a16:creationId xmlns:a16="http://schemas.microsoft.com/office/drawing/2014/main" id="{3AE618C6-7B55-47FD-996A-54A8C6FD2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32" y="461253"/>
            <a:ext cx="9122810" cy="593549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EC3A683-1792-4520-8B0F-671FEE558582}"/>
              </a:ext>
            </a:extLst>
          </p:cNvPr>
          <p:cNvSpPr txBox="1"/>
          <p:nvPr/>
        </p:nvSpPr>
        <p:spPr>
          <a:xfrm>
            <a:off x="258618" y="6488822"/>
            <a:ext cx="1230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203864"/>
                </a:solidFill>
              </a:rPr>
              <a:t>Raport Młodzież 2018. Mirosława Grabowska i Magdalena Gwiazda. </a:t>
            </a:r>
            <a:r>
              <a:rPr lang="pl-PL" sz="1200" dirty="0">
                <a:solidFill>
                  <a:srgbClr val="203864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file:///C:/Users/Kamil/Downloads/RAPORT%20M%C5%81ODZIE%C5%BB%202018.pdf</a:t>
            </a:r>
            <a:r>
              <a:rPr lang="pl-PL" sz="1200" dirty="0">
                <a:solidFill>
                  <a:srgbClr val="203864"/>
                </a:solidFill>
              </a:rPr>
              <a:t> (Dostęp na dzień 20.02.2022)</a:t>
            </a:r>
          </a:p>
        </p:txBody>
      </p:sp>
    </p:spTree>
    <p:extLst>
      <p:ext uri="{BB962C8B-B14F-4D97-AF65-F5344CB8AC3E}">
        <p14:creationId xmlns:p14="http://schemas.microsoft.com/office/powerpoint/2010/main" val="230133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AD6A3D-9971-4CA7-98C0-69E6EDF7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stół&#10;&#10;Opis wygenerowany automatycznie">
            <a:extLst>
              <a:ext uri="{FF2B5EF4-FFF2-40B4-BE49-F238E27FC236}">
                <a16:creationId xmlns:a16="http://schemas.microsoft.com/office/drawing/2014/main" id="{A1E6A3FA-D3E8-4D69-A473-866CB04C9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5" y="519319"/>
            <a:ext cx="9949729" cy="5819362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23D398B-7252-43D1-9307-96CE7E5575DC}"/>
              </a:ext>
            </a:extLst>
          </p:cNvPr>
          <p:cNvSpPr txBox="1"/>
          <p:nvPr/>
        </p:nvSpPr>
        <p:spPr>
          <a:xfrm>
            <a:off x="258618" y="6488822"/>
            <a:ext cx="1230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203864"/>
                </a:solidFill>
              </a:rPr>
              <a:t>Raport Młodzież 2018. Mirosława Grabowska i Magdalena Gwiazda. </a:t>
            </a:r>
            <a:r>
              <a:rPr lang="pl-PL" sz="1200" dirty="0">
                <a:solidFill>
                  <a:srgbClr val="203864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file:///C:/Users/Kamil/Downloads/RAPORT%20M%C5%81ODZIE%C5%BB%202018.pdf</a:t>
            </a:r>
            <a:r>
              <a:rPr lang="pl-PL" sz="1200" dirty="0">
                <a:solidFill>
                  <a:srgbClr val="203864"/>
                </a:solidFill>
              </a:rPr>
              <a:t> (Dostęp na dzień 20.02.2022)</a:t>
            </a:r>
          </a:p>
        </p:txBody>
      </p:sp>
    </p:spTree>
    <p:extLst>
      <p:ext uri="{BB962C8B-B14F-4D97-AF65-F5344CB8AC3E}">
        <p14:creationId xmlns:p14="http://schemas.microsoft.com/office/powerpoint/2010/main" val="144106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07C211-F6A4-4A80-B126-3F54FF47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90256C9-9597-44AF-8936-F836FEF49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29" y="0"/>
            <a:ext cx="7450056" cy="6420093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0E3637B-CF36-4066-9136-5338733A53A6}"/>
              </a:ext>
            </a:extLst>
          </p:cNvPr>
          <p:cNvSpPr txBox="1"/>
          <p:nvPr/>
        </p:nvSpPr>
        <p:spPr>
          <a:xfrm>
            <a:off x="362313" y="6492875"/>
            <a:ext cx="1230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203864"/>
                </a:solidFill>
              </a:rPr>
              <a:t>Raport Młodzież 2018. Mirosława Grabowska i Magdalena Gwiazda. </a:t>
            </a:r>
            <a:r>
              <a:rPr lang="pl-PL" sz="1200" dirty="0">
                <a:solidFill>
                  <a:srgbClr val="203864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file:///C:/Users/Kamil/Downloads/RAPORT%20M%C5%81ODZIE%C5%BB%202018.pdf</a:t>
            </a:r>
            <a:r>
              <a:rPr lang="pl-PL" sz="1200" dirty="0">
                <a:solidFill>
                  <a:srgbClr val="203864"/>
                </a:solidFill>
              </a:rPr>
              <a:t> (Dostęp na dzień 20.02.2022)</a:t>
            </a:r>
          </a:p>
        </p:txBody>
      </p:sp>
    </p:spTree>
    <p:extLst>
      <p:ext uri="{BB962C8B-B14F-4D97-AF65-F5344CB8AC3E}">
        <p14:creationId xmlns:p14="http://schemas.microsoft.com/office/powerpoint/2010/main" val="381552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0C6F31-8F86-4AA9-87CE-90D5E1CE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stół&#10;&#10;Opis wygenerowany automatycznie">
            <a:extLst>
              <a:ext uri="{FF2B5EF4-FFF2-40B4-BE49-F238E27FC236}">
                <a16:creationId xmlns:a16="http://schemas.microsoft.com/office/drawing/2014/main" id="{5B9690B6-A972-4578-B5A6-DC6059EA6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67" y="527810"/>
            <a:ext cx="8934266" cy="5802379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705985F-C62F-46FD-95A1-7028F63EFD4D}"/>
              </a:ext>
            </a:extLst>
          </p:cNvPr>
          <p:cNvSpPr txBox="1"/>
          <p:nvPr/>
        </p:nvSpPr>
        <p:spPr>
          <a:xfrm>
            <a:off x="258618" y="6488822"/>
            <a:ext cx="1230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203864"/>
                </a:solidFill>
              </a:rPr>
              <a:t>Raport Młodzież 2018. Mirosława Grabowska i Magdalena Gwiazda. </a:t>
            </a:r>
            <a:r>
              <a:rPr lang="pl-PL" sz="1200" dirty="0">
                <a:solidFill>
                  <a:srgbClr val="203864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file:///C:/Users/Kamil/Downloads/RAPORT%20M%C5%81ODZIE%C5%BB%202018.pdf</a:t>
            </a:r>
            <a:r>
              <a:rPr lang="pl-PL" sz="1200" dirty="0">
                <a:solidFill>
                  <a:srgbClr val="203864"/>
                </a:solidFill>
              </a:rPr>
              <a:t> (Dostęp na dzień 20.02.2022)</a:t>
            </a:r>
          </a:p>
        </p:txBody>
      </p:sp>
    </p:spTree>
    <p:extLst>
      <p:ext uri="{BB962C8B-B14F-4D97-AF65-F5344CB8AC3E}">
        <p14:creationId xmlns:p14="http://schemas.microsoft.com/office/powerpoint/2010/main" val="37100893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1957</Words>
  <Application>Microsoft Office PowerPoint</Application>
  <PresentationFormat>Panoramiczny</PresentationFormat>
  <Paragraphs>71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Roboto Black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Jak wygląda aktywność obywatelska wśród uczniów i absolwentów szkół branżowych?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Podejmowane działania dot. aktywności społecznej w szkołach branżowych:</vt:lpstr>
      <vt:lpstr>Podejmowanie działania dot. aktywności społecznej w szkołach branżowych:</vt:lpstr>
      <vt:lpstr>Samorządy uczniowskie w szkołach branżowych </vt:lpstr>
      <vt:lpstr>Jednak w praktyce nie działają one tak dobrze, o czym mówią sami nauczyciele szkół branżowych:</vt:lpstr>
      <vt:lpstr> Kiedy projekty z zakresu edukacji obywatelskiej stanowią atrakcyjną ofertę - realną do realizacji w Państwa placówce?</vt:lpstr>
      <vt:lpstr>Jakiego wsparcia potrzebują placówki?</vt:lpstr>
      <vt:lpstr>Kompetencje społeczne w szkołach branżowych</vt:lpstr>
      <vt:lpstr>Jak kształtowane są kompetencje personalne i społeczne?</vt:lpstr>
      <vt:lpstr>Jakich kompetencji oczekują pracodawcy?</vt:lpstr>
      <vt:lpstr>Prezentacja programu PowerPoint</vt:lpstr>
      <vt:lpstr>Prezentacja programu PowerPoint</vt:lpstr>
      <vt:lpstr>Źródło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Heppner</dc:creator>
  <cp:lastModifiedBy>Kamil Dejna</cp:lastModifiedBy>
  <cp:revision>23</cp:revision>
  <dcterms:created xsi:type="dcterms:W3CDTF">2020-07-21T07:42:31Z</dcterms:created>
  <dcterms:modified xsi:type="dcterms:W3CDTF">2022-02-21T14:53:37Z</dcterms:modified>
</cp:coreProperties>
</file>